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8" r:id="rId2"/>
    <p:sldId id="269" r:id="rId3"/>
    <p:sldId id="259" r:id="rId4"/>
    <p:sldId id="261" r:id="rId5"/>
    <p:sldId id="262" r:id="rId6"/>
    <p:sldId id="263" r:id="rId7"/>
    <p:sldId id="270" r:id="rId8"/>
    <p:sldId id="272" r:id="rId9"/>
    <p:sldId id="274" r:id="rId10"/>
    <p:sldId id="275" r:id="rId11"/>
    <p:sldId id="276" r:id="rId12"/>
    <p:sldId id="277" r:id="rId13"/>
    <p:sldId id="278" r:id="rId14"/>
    <p:sldId id="279" r:id="rId15"/>
    <p:sldId id="281" r:id="rId16"/>
    <p:sldId id="282" r:id="rId17"/>
    <p:sldId id="266" r:id="rId18"/>
    <p:sldId id="267" r:id="rId19"/>
    <p:sldId id="268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95"/>
  </p:normalViewPr>
  <p:slideViewPr>
    <p:cSldViewPr snapToGrid="0" snapToObjects="1">
      <p:cViewPr varScale="1">
        <p:scale>
          <a:sx n="89" d="100"/>
          <a:sy n="89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E0A57-29E1-3041-AB91-C6DEE0FF425D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DD618-6EF3-A14B-A6EE-E9A3068DD948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39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71799C-AB45-4570-AD1F-6EEF24C24D08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5310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DA4A-EEC0-2048-AA4A-97BFE4E5363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AB6-D903-AD49-B839-58C229FC98B7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085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DA4A-EEC0-2048-AA4A-97BFE4E5363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AB6-D903-AD49-B839-58C229FC98B7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65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DA4A-EEC0-2048-AA4A-97BFE4E5363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AB6-D903-AD49-B839-58C229FC98B7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326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 userDrawn="1"/>
        </p:nvSpPr>
        <p:spPr>
          <a:xfrm>
            <a:off x="0" y="-1"/>
            <a:ext cx="12192000" cy="692151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0"/>
          </a:p>
        </p:txBody>
      </p:sp>
      <p:pic>
        <p:nvPicPr>
          <p:cNvPr id="15" name="Imagem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600" y="6393600"/>
            <a:ext cx="2310584" cy="249958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0462" y="1015999"/>
            <a:ext cx="11539993" cy="5149851"/>
          </a:xfrm>
        </p:spPr>
        <p:txBody>
          <a:bodyPr>
            <a:normAutofit/>
          </a:bodyPr>
          <a:lstStyle>
            <a:lvl1pPr>
              <a:defRPr sz="20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6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4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4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cxnSp>
        <p:nvCxnSpPr>
          <p:cNvPr id="13" name="Conector reto 12"/>
          <p:cNvCxnSpPr/>
          <p:nvPr userDrawn="1"/>
        </p:nvCxnSpPr>
        <p:spPr>
          <a:xfrm>
            <a:off x="0" y="6503988"/>
            <a:ext cx="9737725" cy="0"/>
          </a:xfrm>
          <a:prstGeom prst="line">
            <a:avLst/>
          </a:prstGeom>
          <a:ln w="25400">
            <a:solidFill>
              <a:srgbClr val="8EBF6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93" y="30132"/>
            <a:ext cx="2253607" cy="67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002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inas Ger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 userDrawn="1"/>
        </p:nvSpPr>
        <p:spPr>
          <a:xfrm>
            <a:off x="0" y="0"/>
            <a:ext cx="12192000" cy="342715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4" name="Conector reto 23"/>
          <p:cNvCxnSpPr/>
          <p:nvPr userDrawn="1"/>
        </p:nvCxnSpPr>
        <p:spPr>
          <a:xfrm>
            <a:off x="0" y="6503988"/>
            <a:ext cx="9737725" cy="0"/>
          </a:xfrm>
          <a:prstGeom prst="line">
            <a:avLst/>
          </a:prstGeom>
          <a:ln w="25400">
            <a:solidFill>
              <a:srgbClr val="8EBF6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5" name="Imagem 2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600" y="6393600"/>
            <a:ext cx="2310584" cy="249958"/>
          </a:xfrm>
          <a:prstGeom prst="rect">
            <a:avLst/>
          </a:prstGeom>
        </p:spPr>
      </p:pic>
      <p:grpSp>
        <p:nvGrpSpPr>
          <p:cNvPr id="26" name="Grupo 25"/>
          <p:cNvGrpSpPr/>
          <p:nvPr userDrawn="1"/>
        </p:nvGrpSpPr>
        <p:grpSpPr>
          <a:xfrm>
            <a:off x="3981462" y="3579187"/>
            <a:ext cx="4229076" cy="1459029"/>
            <a:chOff x="6516845" y="3706686"/>
            <a:chExt cx="4229076" cy="1459029"/>
          </a:xfrm>
        </p:grpSpPr>
        <p:sp>
          <p:nvSpPr>
            <p:cNvPr id="27" name="Rectangle 7"/>
            <p:cNvSpPr>
              <a:spLocks noChangeArrowheads="1"/>
            </p:cNvSpPr>
            <p:nvPr userDrawn="1"/>
          </p:nvSpPr>
          <p:spPr bwMode="auto">
            <a:xfrm>
              <a:off x="6516845" y="3706686"/>
              <a:ext cx="422907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ts val="0"/>
                </a:spcBef>
                <a:defRPr/>
              </a:pPr>
              <a:r>
                <a:rPr lang="pt-BR" sz="1400" b="1" dirty="0">
                  <a:ea typeface="Verdana" panose="020B0604030504040204" pitchFamily="34" charset="0"/>
                  <a:cs typeface="Verdana" panose="020B0604030504040204" pitchFamily="34" charset="0"/>
                </a:rPr>
                <a:t>+55 31 3555 1800</a:t>
              </a:r>
            </a:p>
            <a:p>
              <a:pPr algn="ctr">
                <a:spcBef>
                  <a:spcPts val="0"/>
                </a:spcBef>
                <a:defRPr/>
              </a:pPr>
              <a:r>
                <a:rPr lang="pt-BR" sz="1400" b="1" dirty="0">
                  <a:ea typeface="Verdana" panose="020B0604030504040204" pitchFamily="34" charset="0"/>
                  <a:cs typeface="Verdana" panose="020B0604030504040204" pitchFamily="34" charset="0"/>
                </a:rPr>
                <a:t>belohorizonte@martinelli.adv.br</a:t>
              </a:r>
            </a:p>
          </p:txBody>
        </p:sp>
        <p:grpSp>
          <p:nvGrpSpPr>
            <p:cNvPr id="28" name="Grupo 27"/>
            <p:cNvGrpSpPr/>
            <p:nvPr userDrawn="1"/>
          </p:nvGrpSpPr>
          <p:grpSpPr>
            <a:xfrm>
              <a:off x="7921423" y="4388336"/>
              <a:ext cx="1419921" cy="388676"/>
              <a:chOff x="2437905" y="3618417"/>
              <a:chExt cx="1774901" cy="485843"/>
            </a:xfrm>
          </p:grpSpPr>
          <p:pic>
            <p:nvPicPr>
              <p:cNvPr id="30" name="Imagem 29"/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37905" y="3618417"/>
                <a:ext cx="485842" cy="485843"/>
              </a:xfrm>
              <a:prstGeom prst="rect">
                <a:avLst/>
              </a:prstGeom>
            </p:spPr>
          </p:pic>
          <p:pic>
            <p:nvPicPr>
              <p:cNvPr id="31" name="Imagem 30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36490" y="3627946"/>
                <a:ext cx="476316" cy="476314"/>
              </a:xfrm>
              <a:prstGeom prst="rect">
                <a:avLst/>
              </a:prstGeom>
            </p:spPr>
          </p:pic>
          <p:pic>
            <p:nvPicPr>
              <p:cNvPr id="32" name="Imagem 31"/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87197" y="3618417"/>
                <a:ext cx="485842" cy="485843"/>
              </a:xfrm>
              <a:prstGeom prst="rect">
                <a:avLst/>
              </a:prstGeom>
            </p:spPr>
          </p:pic>
        </p:grpSp>
        <p:pic>
          <p:nvPicPr>
            <p:cNvPr id="29" name="Imagem 28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0039" y="4918030"/>
              <a:ext cx="2962688" cy="247685"/>
            </a:xfrm>
            <a:prstGeom prst="rect">
              <a:avLst/>
            </a:prstGeom>
          </p:spPr>
        </p:pic>
      </p:grpSp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183" y="1479862"/>
            <a:ext cx="4716582" cy="141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146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DA4A-EEC0-2048-AA4A-97BFE4E5363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AB6-D903-AD49-B839-58C229FC98B7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55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DA4A-EEC0-2048-AA4A-97BFE4E5363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AB6-D903-AD49-B839-58C229FC98B7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424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DA4A-EEC0-2048-AA4A-97BFE4E5363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AB6-D903-AD49-B839-58C229FC98B7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878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DA4A-EEC0-2048-AA4A-97BFE4E5363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AB6-D903-AD49-B839-58C229FC98B7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64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DA4A-EEC0-2048-AA4A-97BFE4E5363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AB6-D903-AD49-B839-58C229FC98B7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240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DA4A-EEC0-2048-AA4A-97BFE4E5363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AB6-D903-AD49-B839-58C229FC98B7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6455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DA4A-EEC0-2048-AA4A-97BFE4E5363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AB6-D903-AD49-B839-58C229FC98B7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344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DA4A-EEC0-2048-AA4A-97BFE4E5363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3AB6-D903-AD49-B839-58C229FC98B7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95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ADA4A-EEC0-2048-AA4A-97BFE4E53633}" type="datetimeFigureOut">
              <a:rPr lang="pt-BR" smtClean="0"/>
              <a:t>22/10/2019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63AB6-D903-AD49-B839-58C229FC98B7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067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sz="4000" b="1" dirty="0" smtClean="0"/>
          </a:p>
          <a:p>
            <a:pPr marL="0" indent="0" algn="ctr">
              <a:buNone/>
            </a:pPr>
            <a:endParaRPr lang="pt-BR" sz="4000" b="1" dirty="0" smtClean="0"/>
          </a:p>
          <a:p>
            <a:pPr marL="0" indent="0" algn="ctr">
              <a:buNone/>
            </a:pPr>
            <a:r>
              <a:rPr lang="pt-BR" sz="4400" b="1" dirty="0" smtClean="0">
                <a:solidFill>
                  <a:srgbClr val="0070C0"/>
                </a:solidFill>
              </a:rPr>
              <a:t>Arbitragem Tributária no </a:t>
            </a:r>
            <a:r>
              <a:rPr lang="pt-BR" sz="4400" b="1" dirty="0" smtClean="0">
                <a:solidFill>
                  <a:srgbClr val="0070C0"/>
                </a:solidFill>
              </a:rPr>
              <a:t>Brasil</a:t>
            </a:r>
            <a:r>
              <a:rPr lang="pt-BR" sz="4400" b="1" dirty="0">
                <a:solidFill>
                  <a:srgbClr val="0070C0"/>
                </a:solidFill>
              </a:rPr>
              <a:t> </a:t>
            </a:r>
            <a:r>
              <a:rPr lang="pt-BR" sz="4400" b="1" dirty="0" smtClean="0">
                <a:solidFill>
                  <a:srgbClr val="0070C0"/>
                </a:solidFill>
              </a:rPr>
              <a:t>e o Projeto de Lei nº 4.257/2019</a:t>
            </a:r>
          </a:p>
          <a:p>
            <a:pPr marL="0" indent="0" algn="ctr">
              <a:buNone/>
            </a:pPr>
            <a:endParaRPr lang="pt-BR" sz="4000" b="1" dirty="0" smtClean="0"/>
          </a:p>
          <a:p>
            <a:pPr marL="0" indent="0" algn="ctr">
              <a:buNone/>
            </a:pPr>
            <a:r>
              <a:rPr lang="pt-BR" sz="3200" b="1" dirty="0" smtClean="0"/>
              <a:t>Leonardo </a:t>
            </a:r>
            <a:r>
              <a:rPr lang="pt-BR" sz="3200" b="1" dirty="0"/>
              <a:t>Varella Giannetti </a:t>
            </a:r>
            <a:endParaRPr lang="pt-BR" sz="3200" b="1" dirty="0" smtClean="0"/>
          </a:p>
          <a:p>
            <a:pPr marL="0" indent="0" algn="ctr">
              <a:buNone/>
            </a:pPr>
            <a:r>
              <a:rPr lang="pt-BR" sz="3200" b="1" dirty="0" smtClean="0"/>
              <a:t>Outubro </a:t>
            </a:r>
            <a:r>
              <a:rPr lang="mr-IN" sz="3200" b="1" dirty="0" smtClean="0"/>
              <a:t>–</a:t>
            </a:r>
            <a:r>
              <a:rPr lang="pt-BR" sz="3200" b="1" dirty="0" smtClean="0"/>
              <a:t> 2019</a:t>
            </a:r>
            <a:endParaRPr lang="pt-BR" sz="4000" dirty="0"/>
          </a:p>
          <a:p>
            <a:pPr marL="0" indent="0">
              <a:buNone/>
            </a:pPr>
            <a:endParaRPr lang="pt-BR" sz="3200" b="1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pt-BR" sz="3200" dirty="0" smtClean="0">
                <a:solidFill>
                  <a:srgbClr val="C00000"/>
                </a:solidFill>
              </a:rPr>
              <a:t>		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4707131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60462" y="1015999"/>
            <a:ext cx="11539993" cy="53419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200" b="1" dirty="0" smtClean="0">
                <a:solidFill>
                  <a:srgbClr val="0070C0"/>
                </a:solidFill>
              </a:rPr>
              <a:t>Características</a:t>
            </a:r>
          </a:p>
          <a:p>
            <a:pPr marL="0" indent="0" algn="ctr">
              <a:buNone/>
            </a:pPr>
            <a:endParaRPr lang="pt-BR" sz="3200" b="1" dirty="0">
              <a:solidFill>
                <a:srgbClr val="0070C0"/>
              </a:solidFill>
            </a:endParaRPr>
          </a:p>
          <a:p>
            <a:pPr marL="457200" indent="-457200" algn="just">
              <a:buAutoNum type="arabicParenR"/>
            </a:pPr>
            <a:r>
              <a:rPr lang="pt-BR" sz="2400" dirty="0" smtClean="0"/>
              <a:t>Dispositivo similar ao previsto </a:t>
            </a:r>
            <a:r>
              <a:rPr lang="pt-BR" sz="2400" dirty="0"/>
              <a:t>no art. 6º da Lei Brasileira de Mediação (Lei 13.140/2015), no sentido de </a:t>
            </a:r>
            <a:r>
              <a:rPr lang="pt-BR" sz="2400" dirty="0" smtClean="0"/>
              <a:t>que “</a:t>
            </a:r>
            <a:r>
              <a:rPr lang="pt-BR" sz="2400" dirty="0"/>
              <a:t>o mediador fica impedido, pelo prazo de um ano, contado do término da última audiência em </a:t>
            </a:r>
            <a:r>
              <a:rPr lang="pt-BR" sz="2400" dirty="0" smtClean="0"/>
              <a:t>que atuou</a:t>
            </a:r>
            <a:r>
              <a:rPr lang="pt-BR" sz="2400" dirty="0"/>
              <a:t>, de assessorar, representar ou patrocinar qualquer das partes</a:t>
            </a:r>
            <a:r>
              <a:rPr lang="pt-BR" sz="2400" dirty="0" smtClean="0"/>
              <a:t>”.</a:t>
            </a:r>
          </a:p>
          <a:p>
            <a:pPr marL="457200" indent="-457200" algn="just">
              <a:buAutoNum type="arabicParenR"/>
            </a:pPr>
            <a:r>
              <a:rPr lang="pt-BR" sz="2400" dirty="0" smtClean="0"/>
              <a:t>Frágil controle da atuação ética do árbitro</a:t>
            </a:r>
          </a:p>
          <a:p>
            <a:pPr marL="457200" indent="-457200" algn="just">
              <a:buAutoNum type="arabicParenR"/>
            </a:pPr>
            <a:r>
              <a:rPr lang="pt-BR" sz="2400" dirty="0" smtClean="0"/>
              <a:t>Imparcialidade e independência do árbitro: ele não é mandatário da parte.</a:t>
            </a:r>
          </a:p>
          <a:p>
            <a:pPr marL="457200" indent="-457200" algn="just">
              <a:buAutoNum type="arabicParenR"/>
            </a:pPr>
            <a:r>
              <a:rPr lang="pt-BR" sz="2400" dirty="0" smtClean="0"/>
              <a:t>Dever </a:t>
            </a:r>
            <a:r>
              <a:rPr lang="pt-BR" sz="2400" dirty="0" smtClean="0"/>
              <a:t>de revelação e vida pregressa profissional do </a:t>
            </a:r>
            <a:r>
              <a:rPr lang="pt-BR" sz="2400" dirty="0" smtClean="0"/>
              <a:t>árbitro</a:t>
            </a:r>
          </a:p>
          <a:p>
            <a:pPr marL="457200" indent="-457200" algn="just">
              <a:buAutoNum type="arabicParenR"/>
            </a:pPr>
            <a:r>
              <a:rPr lang="pt-BR" sz="2400" dirty="0" smtClean="0"/>
              <a:t>Ausência de regras mais claras de impedimento</a:t>
            </a:r>
          </a:p>
          <a:p>
            <a:pPr marL="457200" indent="-457200" algn="just">
              <a:buAutoNum type="arabicParenR"/>
            </a:pPr>
            <a:r>
              <a:rPr lang="pt-BR" sz="2400" dirty="0" smtClean="0"/>
              <a:t>Ausência de qualquer “quarentena.”</a:t>
            </a:r>
          </a:p>
          <a:p>
            <a:pPr marL="457200" indent="-457200" algn="just">
              <a:buAutoNum type="arabicParenR"/>
            </a:pPr>
            <a:endParaRPr lang="pt-BR" sz="2400" dirty="0" smtClean="0"/>
          </a:p>
          <a:p>
            <a:pPr marL="457200" indent="-457200" algn="just">
              <a:buAutoNum type="arabicParenR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146933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 smtClean="0">
                <a:solidFill>
                  <a:srgbClr val="0070C0"/>
                </a:solidFill>
              </a:rPr>
              <a:t>PL 4.257/2019 </a:t>
            </a:r>
            <a:r>
              <a:rPr lang="mr-IN" sz="3600" b="1" dirty="0" smtClean="0">
                <a:solidFill>
                  <a:srgbClr val="0070C0"/>
                </a:solidFill>
              </a:rPr>
              <a:t>–</a:t>
            </a:r>
            <a:r>
              <a:rPr lang="pt-BR" sz="3600" b="1" dirty="0" smtClean="0">
                <a:solidFill>
                  <a:srgbClr val="0070C0"/>
                </a:solidFill>
              </a:rPr>
              <a:t> Senador </a:t>
            </a:r>
            <a:r>
              <a:rPr lang="pt-BR" sz="3600" b="1" dirty="0" err="1" smtClean="0">
                <a:solidFill>
                  <a:srgbClr val="0070C0"/>
                </a:solidFill>
              </a:rPr>
              <a:t>Anastasia</a:t>
            </a:r>
            <a:endParaRPr lang="pt-BR" sz="3600" b="1" dirty="0" smtClean="0">
              <a:solidFill>
                <a:srgbClr val="0070C0"/>
              </a:solidFill>
            </a:endParaRPr>
          </a:p>
          <a:p>
            <a:pPr algn="just"/>
            <a:endParaRPr lang="pt-BR" sz="3600" b="1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pt-BR" sz="3600" dirty="0" smtClean="0"/>
              <a:t>Art</a:t>
            </a:r>
            <a:r>
              <a:rPr lang="pt-BR" sz="3600" dirty="0"/>
              <a:t>. 16-C. O processo arbitral é público, de direito, </a:t>
            </a:r>
            <a:r>
              <a:rPr lang="pt-BR" sz="3600" dirty="0" smtClean="0"/>
              <a:t>e conduzido </a:t>
            </a:r>
            <a:r>
              <a:rPr lang="pt-BR" sz="3600" dirty="0"/>
              <a:t>por órgão arbitral institucional, de </a:t>
            </a:r>
            <a:r>
              <a:rPr lang="pt-BR" sz="3600" dirty="0" smtClean="0"/>
              <a:t>reconhecida idoneidade</a:t>
            </a:r>
            <a:r>
              <a:rPr lang="pt-BR" sz="3600" dirty="0"/>
              <a:t>, competência e experiência na administração </a:t>
            </a:r>
            <a:r>
              <a:rPr lang="pt-BR" sz="3600" dirty="0" smtClean="0"/>
              <a:t>de procedimentos </a:t>
            </a:r>
            <a:r>
              <a:rPr lang="pt-BR" sz="3600" dirty="0"/>
              <a:t>arbitrais.”</a:t>
            </a:r>
          </a:p>
        </p:txBody>
      </p:sp>
    </p:spTree>
    <p:extLst>
      <p:ext uri="{BB962C8B-B14F-4D97-AF65-F5344CB8AC3E}">
        <p14:creationId xmlns:p14="http://schemas.microsoft.com/office/powerpoint/2010/main" val="559440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60462" y="1015999"/>
            <a:ext cx="11539993" cy="53419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200" b="1" dirty="0" smtClean="0">
                <a:solidFill>
                  <a:srgbClr val="0070C0"/>
                </a:solidFill>
              </a:rPr>
              <a:t>Características</a:t>
            </a:r>
          </a:p>
          <a:p>
            <a:pPr marL="0" indent="0" algn="ctr">
              <a:buNone/>
            </a:pPr>
            <a:endParaRPr lang="pt-BR" sz="3200" b="1" dirty="0">
              <a:solidFill>
                <a:srgbClr val="0070C0"/>
              </a:solidFill>
            </a:endParaRPr>
          </a:p>
          <a:p>
            <a:pPr marL="457200" indent="-457200" algn="just">
              <a:buAutoNum type="arabicParenR"/>
            </a:pPr>
            <a:r>
              <a:rPr lang="pt-BR" sz="3200" dirty="0"/>
              <a:t>P</a:t>
            </a:r>
            <a:r>
              <a:rPr lang="pt-BR" sz="3200" dirty="0" smtClean="0"/>
              <a:t>rincípio da publicidade e transparência</a:t>
            </a:r>
          </a:p>
          <a:p>
            <a:pPr marL="457200" indent="-457200" algn="just">
              <a:buAutoNum type="arabicParenR"/>
            </a:pPr>
            <a:r>
              <a:rPr lang="pt-BR" sz="3200" dirty="0" smtClean="0"/>
              <a:t>Controle de legalidade e vedação à equidade</a:t>
            </a:r>
          </a:p>
          <a:p>
            <a:pPr marL="457200" indent="-457200" algn="just">
              <a:buAutoNum type="arabicParenR"/>
            </a:pPr>
            <a:r>
              <a:rPr lang="pt-BR" sz="3200" dirty="0" smtClean="0"/>
              <a:t>Controle de constitucionalidade e o art. 97 da CR/88</a:t>
            </a:r>
          </a:p>
          <a:p>
            <a:pPr marL="457200" indent="-457200" algn="just">
              <a:buAutoNum type="arabicParenR"/>
            </a:pPr>
            <a:r>
              <a:rPr lang="pt-BR" sz="3200" dirty="0" smtClean="0"/>
              <a:t>Arbitragem institucional e credenciamento. A experiência portuguesa.</a:t>
            </a:r>
          </a:p>
          <a:p>
            <a:pPr marL="457200" indent="-457200" algn="just">
              <a:buAutoNum type="arabicParenR"/>
            </a:pPr>
            <a:endParaRPr lang="pt-BR" sz="2400" dirty="0" smtClean="0"/>
          </a:p>
          <a:p>
            <a:pPr marL="457200" indent="-457200" algn="just">
              <a:buAutoNum type="arabicParenR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207124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 smtClean="0">
                <a:solidFill>
                  <a:srgbClr val="0070C0"/>
                </a:solidFill>
              </a:rPr>
              <a:t>PL 4.257/2019 </a:t>
            </a:r>
            <a:r>
              <a:rPr lang="mr-IN" sz="3600" b="1" dirty="0" smtClean="0">
                <a:solidFill>
                  <a:srgbClr val="0070C0"/>
                </a:solidFill>
              </a:rPr>
              <a:t>–</a:t>
            </a:r>
            <a:r>
              <a:rPr lang="pt-BR" sz="3600" b="1" dirty="0" smtClean="0">
                <a:solidFill>
                  <a:srgbClr val="0070C0"/>
                </a:solidFill>
              </a:rPr>
              <a:t> Senador </a:t>
            </a:r>
            <a:r>
              <a:rPr lang="pt-BR" sz="3600" b="1" dirty="0" err="1" smtClean="0">
                <a:solidFill>
                  <a:srgbClr val="0070C0"/>
                </a:solidFill>
              </a:rPr>
              <a:t>Anastasia</a:t>
            </a:r>
            <a:endParaRPr lang="pt-BR" sz="3600" b="1" dirty="0" smtClean="0">
              <a:solidFill>
                <a:srgbClr val="0070C0"/>
              </a:solidFill>
            </a:endParaRPr>
          </a:p>
          <a:p>
            <a:pPr algn="just"/>
            <a:endParaRPr lang="pt-BR" sz="2800" b="1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pt-BR" sz="2800" dirty="0" smtClean="0"/>
              <a:t>Art</a:t>
            </a:r>
            <a:r>
              <a:rPr lang="pt-BR" sz="2800" dirty="0"/>
              <a:t>. 16-D. A fixação dos honorários advocatícios </a:t>
            </a:r>
            <a:r>
              <a:rPr lang="pt-BR" sz="2800" dirty="0" smtClean="0"/>
              <a:t>no processo </a:t>
            </a:r>
            <a:r>
              <a:rPr lang="pt-BR" sz="2800" dirty="0"/>
              <a:t>arbitral obedece aos critérios do art. 85 da Lei nº 13.105</a:t>
            </a:r>
            <a:r>
              <a:rPr lang="pt-BR" sz="2800" dirty="0" smtClean="0"/>
              <a:t>, de </a:t>
            </a:r>
            <a:r>
              <a:rPr lang="pt-BR" sz="2800" dirty="0"/>
              <a:t>16 de março de 2015 – Código de Processo Civil.</a:t>
            </a:r>
          </a:p>
          <a:p>
            <a:pPr marL="0" indent="0" algn="just">
              <a:buNone/>
            </a:pPr>
            <a:r>
              <a:rPr lang="pt-BR" sz="2800" dirty="0"/>
              <a:t>Parágrafo único. O valor final dos honorários </a:t>
            </a:r>
            <a:r>
              <a:rPr lang="pt-BR" sz="2800" dirty="0" smtClean="0"/>
              <a:t>advocatícios não </a:t>
            </a:r>
            <a:r>
              <a:rPr lang="pt-BR" sz="2800" dirty="0"/>
              <a:t>pode ser superior à metade do que seria arbitrado no </a:t>
            </a:r>
            <a:r>
              <a:rPr lang="pt-BR" sz="2800" dirty="0" smtClean="0"/>
              <a:t>processo judicial.</a:t>
            </a:r>
            <a:endParaRPr lang="pt-BR" sz="2800" dirty="0"/>
          </a:p>
          <a:p>
            <a:pPr marL="0" indent="0" algn="just">
              <a:buNone/>
            </a:pPr>
            <a:r>
              <a:rPr lang="pt-BR" sz="2800" dirty="0" smtClean="0"/>
              <a:t>Art</a:t>
            </a:r>
            <a:r>
              <a:rPr lang="pt-BR" sz="2800" dirty="0"/>
              <a:t>. 16-E. As despesas do processo arbitral devem </a:t>
            </a:r>
            <a:r>
              <a:rPr lang="pt-BR" sz="2800" dirty="0" smtClean="0"/>
              <a:t>ser adiantadas </a:t>
            </a:r>
            <a:r>
              <a:rPr lang="pt-BR" sz="2800" dirty="0"/>
              <a:t>pelo executado e não podem exceder o montante </a:t>
            </a:r>
            <a:r>
              <a:rPr lang="pt-BR" sz="2800" dirty="0" smtClean="0"/>
              <a:t>fixado a </a:t>
            </a:r>
            <a:r>
              <a:rPr lang="pt-BR" sz="2800" dirty="0"/>
              <a:t>título de honorários advocatícios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981397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60462" y="1015999"/>
            <a:ext cx="11539993" cy="53419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200" b="1" dirty="0" smtClean="0">
                <a:solidFill>
                  <a:srgbClr val="0070C0"/>
                </a:solidFill>
              </a:rPr>
              <a:t>Características</a:t>
            </a:r>
          </a:p>
          <a:p>
            <a:pPr marL="0" indent="0" algn="ctr">
              <a:buNone/>
            </a:pPr>
            <a:endParaRPr lang="pt-BR" sz="3200" b="1" dirty="0">
              <a:solidFill>
                <a:srgbClr val="0070C0"/>
              </a:solidFill>
            </a:endParaRPr>
          </a:p>
          <a:p>
            <a:pPr marL="457200" indent="-457200" algn="just">
              <a:buAutoNum type="arabicParenR"/>
            </a:pPr>
            <a:r>
              <a:rPr lang="pt-BR" sz="2400" dirty="0" smtClean="0"/>
              <a:t>Dispositivos de redação bastante criticável: dúvidas evidentes na sua aplicação</a:t>
            </a:r>
          </a:p>
          <a:p>
            <a:pPr marL="457200" indent="-457200" algn="just">
              <a:buAutoNum type="arabicParenR"/>
            </a:pPr>
            <a:r>
              <a:rPr lang="pt-BR" sz="2400" dirty="0" smtClean="0"/>
              <a:t>Preocupação com os custos do Estado: a arbitragem não pode ter custo superior à do processo judicial.</a:t>
            </a:r>
          </a:p>
          <a:p>
            <a:pPr marL="457200" indent="-457200" algn="just">
              <a:buAutoNum type="arabicParenR"/>
            </a:pPr>
            <a:r>
              <a:rPr lang="pt-BR" sz="2400" dirty="0" smtClean="0"/>
              <a:t>Atrelado ao valor da condenação dos honorários de sucumbência</a:t>
            </a:r>
          </a:p>
          <a:p>
            <a:pPr marL="457200" indent="-457200" algn="just">
              <a:buAutoNum type="arabicParenR"/>
            </a:pPr>
            <a:r>
              <a:rPr lang="pt-BR" sz="2400" dirty="0" smtClean="0"/>
              <a:t>Ganho de tempo com a arbitragem</a:t>
            </a:r>
          </a:p>
          <a:p>
            <a:pPr marL="457200" indent="-457200" algn="just">
              <a:buAutoNum type="arabicParenR"/>
            </a:pPr>
            <a:r>
              <a:rPr lang="pt-BR" sz="2400" dirty="0" smtClean="0"/>
              <a:t>A arbitragem pode ser mais onerosa para o contribuinte</a:t>
            </a:r>
          </a:p>
          <a:p>
            <a:pPr marL="457200" indent="-457200" algn="just">
              <a:buAutoNum type="arabicParenR"/>
            </a:pPr>
            <a:r>
              <a:rPr lang="pt-BR" sz="2400" dirty="0" smtClean="0"/>
              <a:t>Diálogo com as Câmaras de arbitragem na precificação (taxa e honorários dos árbitros)</a:t>
            </a:r>
            <a:endParaRPr lang="pt-BR" sz="2400" dirty="0" smtClean="0"/>
          </a:p>
          <a:p>
            <a:pPr marL="457200" indent="-457200" algn="just">
              <a:buAutoNum type="arabicParenR"/>
            </a:pPr>
            <a:endParaRPr lang="pt-BR" sz="2400" dirty="0" smtClean="0"/>
          </a:p>
          <a:p>
            <a:pPr marL="457200" indent="-457200" algn="just">
              <a:buAutoNum type="arabicParenR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566453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 smtClean="0">
                <a:solidFill>
                  <a:srgbClr val="0070C0"/>
                </a:solidFill>
              </a:rPr>
              <a:t>PL 4.257/2019 </a:t>
            </a:r>
            <a:r>
              <a:rPr lang="mr-IN" sz="3600" b="1" dirty="0" smtClean="0">
                <a:solidFill>
                  <a:srgbClr val="0070C0"/>
                </a:solidFill>
              </a:rPr>
              <a:t>–</a:t>
            </a:r>
            <a:r>
              <a:rPr lang="pt-BR" sz="3600" b="1" dirty="0" smtClean="0">
                <a:solidFill>
                  <a:srgbClr val="0070C0"/>
                </a:solidFill>
              </a:rPr>
              <a:t> Senador </a:t>
            </a:r>
            <a:r>
              <a:rPr lang="pt-BR" sz="3600" b="1" dirty="0" err="1" smtClean="0">
                <a:solidFill>
                  <a:srgbClr val="0070C0"/>
                </a:solidFill>
              </a:rPr>
              <a:t>Anastasia</a:t>
            </a:r>
            <a:endParaRPr lang="pt-BR" sz="3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t-BR" sz="3600" b="1" dirty="0" smtClean="0">
              <a:solidFill>
                <a:srgbClr val="0070C0"/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800" dirty="0" smtClean="0"/>
              <a:t>Art</a:t>
            </a:r>
            <a:r>
              <a:rPr lang="pt-BR" sz="2800" dirty="0"/>
              <a:t>. 16-F. Qualquer das partes pode pleitear ao órgão </a:t>
            </a:r>
            <a:r>
              <a:rPr lang="pt-BR" sz="2800" dirty="0" smtClean="0"/>
              <a:t>do Poder </a:t>
            </a:r>
            <a:r>
              <a:rPr lang="pt-BR" sz="2800" dirty="0"/>
              <a:t>Judiciário competente a declaração de nulidade caso </a:t>
            </a:r>
            <a:r>
              <a:rPr lang="pt-BR" sz="2800" dirty="0" smtClean="0"/>
              <a:t>a sentença </a:t>
            </a:r>
            <a:r>
              <a:rPr lang="pt-BR" sz="2800" dirty="0"/>
              <a:t>arbitral contrarie enunciado de súmula vinculante, </a:t>
            </a:r>
            <a:r>
              <a:rPr lang="pt-BR" sz="2800" dirty="0" smtClean="0"/>
              <a:t>decisão do </a:t>
            </a:r>
            <a:r>
              <a:rPr lang="pt-BR" sz="2800" dirty="0"/>
              <a:t>Supremo Tribunal Federal em controle concentrado </a:t>
            </a:r>
            <a:r>
              <a:rPr lang="pt-BR" sz="2800" dirty="0" smtClean="0"/>
              <a:t>de constitucionalidade </a:t>
            </a:r>
            <a:r>
              <a:rPr lang="pt-BR" sz="2800" dirty="0"/>
              <a:t>ou acórdão proferido em julgamento </a:t>
            </a:r>
            <a:r>
              <a:rPr lang="pt-BR" sz="2800" dirty="0" smtClean="0"/>
              <a:t>de incidente </a:t>
            </a:r>
            <a:r>
              <a:rPr lang="pt-BR" sz="2800" dirty="0"/>
              <a:t>de resolução de demandas repetitivas ou de </a:t>
            </a:r>
            <a:r>
              <a:rPr lang="pt-BR" sz="2800" dirty="0" smtClean="0"/>
              <a:t>repercussão geral</a:t>
            </a:r>
            <a:r>
              <a:rPr lang="pt-B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48453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60462" y="1015999"/>
            <a:ext cx="11539993" cy="53419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200" b="1" dirty="0" smtClean="0">
                <a:solidFill>
                  <a:srgbClr val="0070C0"/>
                </a:solidFill>
              </a:rPr>
              <a:t>Características</a:t>
            </a:r>
          </a:p>
          <a:p>
            <a:pPr marL="0" indent="0" algn="ctr">
              <a:buNone/>
            </a:pPr>
            <a:endParaRPr lang="pt-BR" sz="3200" b="1" dirty="0">
              <a:solidFill>
                <a:srgbClr val="0070C0"/>
              </a:solidFill>
            </a:endParaRPr>
          </a:p>
          <a:p>
            <a:pPr marL="457200" indent="-457200" algn="just">
              <a:buAutoNum type="arabicParenR"/>
            </a:pPr>
            <a:r>
              <a:rPr lang="pt-BR" sz="2400" dirty="0" smtClean="0"/>
              <a:t>Relevância dos precedentes no Sistema Processual Brasileiro</a:t>
            </a:r>
          </a:p>
          <a:p>
            <a:pPr marL="457200" indent="-457200" algn="just">
              <a:buAutoNum type="arabicParenR"/>
            </a:pPr>
            <a:r>
              <a:rPr lang="pt-BR" sz="2400" dirty="0" smtClean="0"/>
              <a:t>Críticas da doutrina especializada em arbitragem</a:t>
            </a:r>
          </a:p>
          <a:p>
            <a:pPr marL="457200" indent="-457200" algn="just">
              <a:buAutoNum type="arabicParenR"/>
            </a:pPr>
            <a:r>
              <a:rPr lang="pt-BR" sz="2400" dirty="0" smtClean="0"/>
              <a:t>Particularidades do direito tributário</a:t>
            </a:r>
            <a:endParaRPr lang="pt-BR" sz="2400" dirty="0" smtClean="0"/>
          </a:p>
          <a:p>
            <a:pPr marL="457200" indent="-457200" algn="just">
              <a:buAutoNum type="arabicParenR"/>
            </a:pPr>
            <a:r>
              <a:rPr lang="pt-BR" sz="2400" dirty="0" smtClean="0"/>
              <a:t>Esqueceram as decisões do STJ em sede de recurso repetitivo e o IAC (art. 927 CPC/15)</a:t>
            </a:r>
          </a:p>
          <a:p>
            <a:pPr marL="457200" indent="-457200" algn="just">
              <a:buAutoNum type="arabicParenR"/>
            </a:pPr>
            <a:endParaRPr lang="pt-BR" sz="2400" dirty="0" smtClean="0"/>
          </a:p>
          <a:p>
            <a:pPr marL="457200" indent="-457200" algn="just">
              <a:buAutoNum type="arabicParenR"/>
            </a:pPr>
            <a:endParaRPr lang="pt-BR" sz="2400" dirty="0" smtClean="0"/>
          </a:p>
          <a:p>
            <a:pPr marL="457200" indent="-457200" algn="just">
              <a:buAutoNum type="arabicParenR"/>
            </a:pPr>
            <a:endParaRPr lang="pt-BR" sz="2400" dirty="0" smtClean="0"/>
          </a:p>
          <a:p>
            <a:pPr marL="457200" indent="-457200" algn="just">
              <a:buAutoNum type="arabicParenR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0191816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sz="4000" b="1" dirty="0" smtClean="0">
                <a:solidFill>
                  <a:srgbClr val="0070C0"/>
                </a:solidFill>
              </a:rPr>
              <a:t>Conclusão</a:t>
            </a:r>
            <a:endParaRPr lang="pt-BR" sz="4000" b="1" dirty="0">
              <a:solidFill>
                <a:srgbClr val="0070C0"/>
              </a:solidFill>
            </a:endParaRPr>
          </a:p>
          <a:p>
            <a:pPr algn="just"/>
            <a:endParaRPr lang="pt-BR" sz="2800" dirty="0" smtClean="0">
              <a:solidFill>
                <a:srgbClr val="000000"/>
              </a:solidFill>
            </a:endParaRPr>
          </a:p>
          <a:p>
            <a:pPr algn="just"/>
            <a:r>
              <a:rPr lang="pt-BR" sz="2800" dirty="0" smtClean="0">
                <a:solidFill>
                  <a:srgbClr val="000000"/>
                </a:solidFill>
              </a:rPr>
              <a:t>O PL 4.257/2019 é uma oportunidade para se “experimentar” a arbitragem tributária no Brasil.</a:t>
            </a:r>
          </a:p>
          <a:p>
            <a:pPr algn="just"/>
            <a:r>
              <a:rPr lang="pt-BR" sz="2800" dirty="0">
                <a:solidFill>
                  <a:srgbClr val="000000"/>
                </a:solidFill>
              </a:rPr>
              <a:t>Projeto se distanciou do modelo português.</a:t>
            </a:r>
          </a:p>
          <a:p>
            <a:pPr algn="just"/>
            <a:r>
              <a:rPr lang="pt-BR" sz="2800" dirty="0" smtClean="0">
                <a:solidFill>
                  <a:srgbClr val="000000"/>
                </a:solidFill>
              </a:rPr>
              <a:t>Projeto </a:t>
            </a:r>
            <a:r>
              <a:rPr lang="pt-BR" sz="2800" dirty="0">
                <a:solidFill>
                  <a:srgbClr val="000000"/>
                </a:solidFill>
              </a:rPr>
              <a:t>viável </a:t>
            </a:r>
            <a:r>
              <a:rPr lang="pt-BR" sz="2800" dirty="0" err="1">
                <a:solidFill>
                  <a:srgbClr val="000000"/>
                </a:solidFill>
              </a:rPr>
              <a:t>x</a:t>
            </a:r>
            <a:r>
              <a:rPr lang="pt-BR" sz="2800" dirty="0">
                <a:solidFill>
                  <a:srgbClr val="000000"/>
                </a:solidFill>
              </a:rPr>
              <a:t> projeto </a:t>
            </a:r>
            <a:r>
              <a:rPr lang="pt-BR" sz="2800" dirty="0" smtClean="0">
                <a:solidFill>
                  <a:srgbClr val="000000"/>
                </a:solidFill>
              </a:rPr>
              <a:t>ideal e que busca aperfeiçoamento.</a:t>
            </a:r>
            <a:endParaRPr lang="pt-BR" sz="2800" dirty="0">
              <a:solidFill>
                <a:srgbClr val="000000"/>
              </a:solidFill>
            </a:endParaRPr>
          </a:p>
          <a:p>
            <a:pPr algn="just"/>
            <a:r>
              <a:rPr lang="pt-BR" sz="2800" dirty="0" smtClean="0">
                <a:solidFill>
                  <a:srgbClr val="000000"/>
                </a:solidFill>
              </a:rPr>
              <a:t>Movimento de desjudicialização e busca por mudar cultura da Administração Pública.</a:t>
            </a:r>
            <a:endParaRPr lang="pt-BR" sz="2800" dirty="0" smtClean="0">
              <a:solidFill>
                <a:srgbClr val="000000"/>
              </a:solidFill>
            </a:endParaRPr>
          </a:p>
          <a:p>
            <a:pPr algn="just"/>
            <a:r>
              <a:rPr lang="pt-BR" sz="2800" dirty="0" smtClean="0">
                <a:solidFill>
                  <a:srgbClr val="000000"/>
                </a:solidFill>
              </a:rPr>
              <a:t>Foco dado na Execução Fiscal como forma de tentar reduzir o número de processos judiciais: receber </a:t>
            </a:r>
            <a:r>
              <a:rPr lang="pt-BR" sz="2800" dirty="0" smtClean="0">
                <a:solidFill>
                  <a:srgbClr val="000000"/>
                </a:solidFill>
              </a:rPr>
              <a:t>rápido o crédito e melhorar o controle dos lançamentos.</a:t>
            </a:r>
            <a:endParaRPr lang="pt-BR" dirty="0"/>
          </a:p>
          <a:p>
            <a:pPr algn="just"/>
            <a:r>
              <a:rPr lang="pt-BR" sz="2800" dirty="0" smtClean="0">
                <a:solidFill>
                  <a:srgbClr val="000000"/>
                </a:solidFill>
              </a:rPr>
              <a:t>Nítida preocupação do Estado com o custo do processo.</a:t>
            </a:r>
          </a:p>
          <a:p>
            <a:pPr algn="just"/>
            <a:r>
              <a:rPr lang="pt-BR" sz="2800" dirty="0" smtClean="0">
                <a:solidFill>
                  <a:srgbClr val="000000"/>
                </a:solidFill>
              </a:rPr>
              <a:t>Receio de a matéria sobre execução fiscal administrativa/extrajudicial atrapalhar a parte do projeto que trata da arbitragem.</a:t>
            </a:r>
            <a:endParaRPr lang="pt-BR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4583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dirty="0" smtClean="0">
              <a:latin typeface="Apple Chancery" charset="0"/>
              <a:ea typeface="Apple Chancery" charset="0"/>
              <a:cs typeface="Apple Chancery" charset="0"/>
            </a:endParaRPr>
          </a:p>
          <a:p>
            <a:pPr marL="0" indent="0" algn="ctr">
              <a:buNone/>
            </a:pPr>
            <a:endParaRPr lang="pt-BR" dirty="0">
              <a:latin typeface="Apple Chancery" charset="0"/>
              <a:ea typeface="Apple Chancery" charset="0"/>
              <a:cs typeface="Apple Chancery" charset="0"/>
            </a:endParaRPr>
          </a:p>
          <a:p>
            <a:pPr marL="0" indent="0" algn="ctr">
              <a:buNone/>
            </a:pPr>
            <a:endParaRPr lang="pt-BR" dirty="0" smtClean="0">
              <a:latin typeface="Apple Chancery" charset="0"/>
              <a:ea typeface="Apple Chancery" charset="0"/>
              <a:cs typeface="Apple Chancery" charset="0"/>
            </a:endParaRPr>
          </a:p>
          <a:p>
            <a:pPr marL="0" indent="0" algn="ctr">
              <a:buNone/>
            </a:pPr>
            <a:r>
              <a:rPr lang="pt-BR" sz="4400" b="1" dirty="0" smtClean="0">
                <a:solidFill>
                  <a:srgbClr val="0070C0"/>
                </a:solidFill>
                <a:latin typeface="Apple Chancery" charset="0"/>
                <a:ea typeface="Apple Chancery" charset="0"/>
                <a:cs typeface="Apple Chancery" charset="0"/>
              </a:rPr>
              <a:t>Muito obrigado </a:t>
            </a:r>
          </a:p>
          <a:p>
            <a:pPr marL="0" indent="0" algn="ctr">
              <a:buNone/>
            </a:pPr>
            <a:endParaRPr lang="pt-BR" sz="4400" b="1" dirty="0">
              <a:latin typeface="Apple Chancery" charset="0"/>
              <a:ea typeface="Apple Chancery" charset="0"/>
              <a:cs typeface="Apple Chancery" charset="0"/>
            </a:endParaRPr>
          </a:p>
          <a:p>
            <a:pPr marL="0" indent="0" algn="ctr">
              <a:buNone/>
            </a:pPr>
            <a:r>
              <a:rPr lang="pt-BR" sz="3600" b="1" dirty="0" err="1" smtClean="0">
                <a:latin typeface="Al Nile" charset="-78"/>
                <a:ea typeface="Al Nile" charset="-78"/>
                <a:cs typeface="Al Nile" charset="-78"/>
              </a:rPr>
              <a:t>leonardo.giannetti@martinelli.adv.br</a:t>
            </a:r>
            <a:endParaRPr lang="pt-BR" sz="3600" b="1" dirty="0">
              <a:latin typeface="Al Nile" charset="-78"/>
              <a:ea typeface="Al Nile" charset="-78"/>
              <a:cs typeface="Al Nile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6156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51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sz="3200" b="1" dirty="0" smtClean="0">
                <a:solidFill>
                  <a:srgbClr val="0070C0"/>
                </a:solidFill>
              </a:rPr>
              <a:t>Sumário</a:t>
            </a:r>
          </a:p>
          <a:p>
            <a:pPr marL="0" indent="0" algn="ctr">
              <a:buNone/>
            </a:pPr>
            <a:endParaRPr lang="pt-BR" sz="2800" dirty="0">
              <a:solidFill>
                <a:srgbClr val="000000"/>
              </a:solidFill>
            </a:endParaRPr>
          </a:p>
          <a:p>
            <a:pPr lvl="1" algn="just">
              <a:buFont typeface="Courier New"/>
              <a:buChar char="o"/>
            </a:pPr>
            <a:r>
              <a:rPr lang="pt-BR" sz="2800" dirty="0" smtClean="0">
                <a:solidFill>
                  <a:srgbClr val="000000"/>
                </a:solidFill>
              </a:rPr>
              <a:t>Causas e justificativas que levaram a este debate</a:t>
            </a:r>
            <a:endParaRPr lang="pt-BR" sz="2800" dirty="0">
              <a:solidFill>
                <a:srgbClr val="000000"/>
              </a:solidFill>
            </a:endParaRPr>
          </a:p>
          <a:p>
            <a:pPr lvl="1" algn="just">
              <a:buFont typeface="Courier New"/>
              <a:buChar char="o"/>
            </a:pPr>
            <a:r>
              <a:rPr lang="pt-BR" sz="2800" dirty="0" smtClean="0">
                <a:solidFill>
                  <a:srgbClr val="000000"/>
                </a:solidFill>
              </a:rPr>
              <a:t>Arbitragem no Brasil </a:t>
            </a:r>
          </a:p>
          <a:p>
            <a:pPr lvl="1" algn="just">
              <a:buFont typeface="Courier New"/>
              <a:buChar char="o"/>
            </a:pPr>
            <a:r>
              <a:rPr lang="pt-BR" sz="2800" dirty="0" smtClean="0">
                <a:solidFill>
                  <a:srgbClr val="000000"/>
                </a:solidFill>
              </a:rPr>
              <a:t>Arbitragem no Direito Tributário e a influência do direito português</a:t>
            </a:r>
          </a:p>
          <a:p>
            <a:pPr lvl="1" algn="just">
              <a:buFont typeface="Courier New"/>
              <a:buChar char="o"/>
            </a:pPr>
            <a:r>
              <a:rPr lang="pt-BR" sz="2800" dirty="0" smtClean="0">
                <a:solidFill>
                  <a:srgbClr val="000000"/>
                </a:solidFill>
              </a:rPr>
              <a:t>Projeto de Lei nº 4.257/2019</a:t>
            </a:r>
          </a:p>
          <a:p>
            <a:pPr lvl="1" algn="just">
              <a:buFont typeface="Courier New"/>
              <a:buChar char="o"/>
            </a:pPr>
            <a:r>
              <a:rPr lang="pt-BR" sz="2800" dirty="0" smtClean="0">
                <a:solidFill>
                  <a:srgbClr val="000000"/>
                </a:solidFill>
              </a:rPr>
              <a:t>Críticas ao projeto de lei</a:t>
            </a:r>
          </a:p>
          <a:p>
            <a:pPr lvl="1" algn="just">
              <a:buFont typeface="Courier New"/>
              <a:buChar char="o"/>
            </a:pPr>
            <a:r>
              <a:rPr lang="pt-BR" sz="2800" dirty="0" smtClean="0">
                <a:solidFill>
                  <a:srgbClr val="000000"/>
                </a:solidFill>
              </a:rPr>
              <a:t>Conclusões</a:t>
            </a:r>
            <a:endParaRPr lang="pt-BR" sz="2800" dirty="0">
              <a:solidFill>
                <a:srgbClr val="00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0078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60462" y="1015999"/>
            <a:ext cx="11539993" cy="52847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200" b="1" dirty="0" smtClean="0">
                <a:solidFill>
                  <a:srgbClr val="0070C0"/>
                </a:solidFill>
              </a:rPr>
              <a:t>JUSTIFICATIVAS</a:t>
            </a:r>
          </a:p>
          <a:p>
            <a:pPr marL="0" indent="0" algn="ctr">
              <a:buNone/>
            </a:pPr>
            <a:endParaRPr lang="pt-BR" sz="1800" b="1" dirty="0" smtClean="0">
              <a:solidFill>
                <a:srgbClr val="0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pt-BR" sz="3200" b="1" dirty="0" smtClean="0">
                <a:solidFill>
                  <a:srgbClr val="000000"/>
                </a:solidFill>
              </a:rPr>
              <a:t>Crise </a:t>
            </a:r>
            <a:r>
              <a:rPr lang="pt-BR" sz="3200" b="1" dirty="0">
                <a:solidFill>
                  <a:srgbClr val="000000"/>
                </a:solidFill>
              </a:rPr>
              <a:t>da justiça e do </a:t>
            </a:r>
            <a:r>
              <a:rPr lang="pt-BR" sz="3200" b="1" dirty="0" smtClean="0">
                <a:solidFill>
                  <a:srgbClr val="000000"/>
                </a:solidFill>
              </a:rPr>
              <a:t>Processo Tributário</a:t>
            </a:r>
            <a:endParaRPr lang="pt-BR" sz="3200" b="1" dirty="0">
              <a:solidFill>
                <a:srgbClr val="000000"/>
              </a:solidFill>
            </a:endParaRPr>
          </a:p>
          <a:p>
            <a:pPr lvl="1" algn="just">
              <a:buFont typeface="Courier New"/>
              <a:buChar char="o"/>
            </a:pPr>
            <a:r>
              <a:rPr lang="pt-BR" sz="2800" dirty="0">
                <a:solidFill>
                  <a:srgbClr val="000000"/>
                </a:solidFill>
              </a:rPr>
              <a:t>Aumento exponencial de </a:t>
            </a:r>
            <a:r>
              <a:rPr lang="pt-BR" sz="2800" dirty="0" smtClean="0">
                <a:solidFill>
                  <a:srgbClr val="000000"/>
                </a:solidFill>
              </a:rPr>
              <a:t>litígios </a:t>
            </a:r>
          </a:p>
          <a:p>
            <a:pPr lvl="1" algn="just">
              <a:buFont typeface="Courier New"/>
              <a:buChar char="o"/>
            </a:pPr>
            <a:r>
              <a:rPr lang="pt-BR" sz="2800" dirty="0" smtClean="0">
                <a:solidFill>
                  <a:srgbClr val="000000"/>
                </a:solidFill>
              </a:rPr>
              <a:t>Morosidade dos processos tributários</a:t>
            </a:r>
            <a:endParaRPr lang="pt-BR" sz="2800" dirty="0">
              <a:solidFill>
                <a:srgbClr val="000000"/>
              </a:solidFill>
            </a:endParaRPr>
          </a:p>
          <a:p>
            <a:pPr lvl="1" algn="just">
              <a:buFont typeface="Courier New"/>
              <a:buChar char="o"/>
            </a:pPr>
            <a:r>
              <a:rPr lang="pt-BR" sz="2800" dirty="0">
                <a:solidFill>
                  <a:srgbClr val="000000"/>
                </a:solidFill>
              </a:rPr>
              <a:t>Déficit de qualidade nas </a:t>
            </a:r>
            <a:r>
              <a:rPr lang="pt-BR" sz="2800" dirty="0" smtClean="0">
                <a:solidFill>
                  <a:srgbClr val="000000"/>
                </a:solidFill>
              </a:rPr>
              <a:t>decisões</a:t>
            </a:r>
            <a:endParaRPr lang="pt-BR" sz="2800" dirty="0">
              <a:solidFill>
                <a:srgbClr val="000000"/>
              </a:solidFill>
            </a:endParaRPr>
          </a:p>
          <a:p>
            <a:pPr lvl="1" algn="just">
              <a:buFont typeface="Courier New"/>
              <a:buChar char="o"/>
            </a:pPr>
            <a:r>
              <a:rPr lang="pt-BR" sz="2800" dirty="0">
                <a:solidFill>
                  <a:srgbClr val="000000"/>
                </a:solidFill>
              </a:rPr>
              <a:t>Crítica </a:t>
            </a:r>
            <a:r>
              <a:rPr lang="pt-BR" sz="2800" dirty="0" smtClean="0">
                <a:solidFill>
                  <a:srgbClr val="000000"/>
                </a:solidFill>
              </a:rPr>
              <a:t>ao modelo estatal de resolução de conflitos (judicial e administrativo)</a:t>
            </a:r>
          </a:p>
          <a:p>
            <a:pPr lvl="1" algn="just">
              <a:buFont typeface="Courier New"/>
              <a:buChar char="o"/>
            </a:pPr>
            <a:r>
              <a:rPr lang="pt-BR" sz="2800" dirty="0" smtClean="0">
                <a:solidFill>
                  <a:srgbClr val="000000"/>
                </a:solidFill>
              </a:rPr>
              <a:t>Apoio institucional e alterações na legislação que incentivam novos modelos de resolução de </a:t>
            </a:r>
            <a:r>
              <a:rPr lang="pt-BR" sz="2800" dirty="0" smtClean="0">
                <a:solidFill>
                  <a:srgbClr val="000000"/>
                </a:solidFill>
              </a:rPr>
              <a:t>conflitos</a:t>
            </a:r>
          </a:p>
          <a:p>
            <a:pPr lvl="1" algn="just">
              <a:buFont typeface="Courier New"/>
              <a:buChar char="o"/>
            </a:pPr>
            <a:r>
              <a:rPr lang="pt-BR" sz="2800" dirty="0"/>
              <a:t>Estímulo à arbitragem e o Poder </a:t>
            </a:r>
            <a:r>
              <a:rPr lang="pt-BR" sz="2800" dirty="0" smtClean="0"/>
              <a:t>Público</a:t>
            </a:r>
            <a:endParaRPr lang="pt-BR" sz="2800" dirty="0"/>
          </a:p>
          <a:p>
            <a:pPr lvl="1" algn="just">
              <a:buFont typeface="Courier New"/>
              <a:buChar char="o"/>
            </a:pPr>
            <a:endParaRPr lang="pt-BR" sz="2800" dirty="0" smtClean="0">
              <a:solidFill>
                <a:srgbClr val="000000"/>
              </a:solidFill>
            </a:endParaRPr>
          </a:p>
          <a:p>
            <a:pPr lvl="1" algn="just">
              <a:buFont typeface="Courier New"/>
              <a:buChar char="o"/>
            </a:pPr>
            <a:endParaRPr lang="en-US" sz="2800" dirty="0" smtClean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9824835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4000" b="1" dirty="0" smtClean="0">
                <a:solidFill>
                  <a:srgbClr val="0070C0"/>
                </a:solidFill>
              </a:rPr>
              <a:t>Arbitragem no Brasil</a:t>
            </a:r>
          </a:p>
          <a:p>
            <a:pPr algn="just"/>
            <a:endParaRPr lang="pt-BR" sz="3200" dirty="0"/>
          </a:p>
          <a:p>
            <a:pPr algn="just"/>
            <a:r>
              <a:rPr lang="pt-BR" sz="3200" dirty="0" smtClean="0"/>
              <a:t>Critério de arbitrabilidade vinculado à disponibilidade do direito (Lei 9.307/96</a:t>
            </a:r>
            <a:r>
              <a:rPr lang="pt-BR" sz="3200" dirty="0" smtClean="0"/>
              <a:t>)</a:t>
            </a:r>
          </a:p>
          <a:p>
            <a:pPr lvl="1" algn="just"/>
            <a:r>
              <a:rPr lang="pt-BR" sz="3000" dirty="0" smtClean="0"/>
              <a:t>Arbitragem e matéria tributária: compatibilidade?</a:t>
            </a:r>
          </a:p>
          <a:p>
            <a:pPr lvl="1" algn="just"/>
            <a:r>
              <a:rPr lang="pt-BR" sz="3000" dirty="0"/>
              <a:t>Indisponibilidade do crédito tributário e </a:t>
            </a:r>
            <a:r>
              <a:rPr lang="pt-BR" sz="3000" dirty="0" err="1" smtClean="0"/>
              <a:t>patrimonialidade</a:t>
            </a:r>
            <a:endParaRPr lang="pt-BR" sz="3000" dirty="0" smtClean="0"/>
          </a:p>
          <a:p>
            <a:pPr lvl="1" algn="just"/>
            <a:r>
              <a:rPr lang="pt-BR" sz="3000" dirty="0" smtClean="0"/>
              <a:t>Necessidade de alteração da legislação e CTN</a:t>
            </a:r>
          </a:p>
          <a:p>
            <a:pPr lvl="1" algn="just"/>
            <a:r>
              <a:rPr lang="pt-BR" sz="3000" dirty="0" smtClean="0"/>
              <a:t>Competência legislativa para tratar de arbitragem</a:t>
            </a:r>
          </a:p>
          <a:p>
            <a:pPr algn="just"/>
            <a:r>
              <a:rPr lang="pt-BR" sz="3200" dirty="0" smtClean="0"/>
              <a:t>Influência do direito português</a:t>
            </a:r>
          </a:p>
          <a:p>
            <a:pPr algn="just"/>
            <a:r>
              <a:rPr lang="pt-BR" sz="3200" dirty="0"/>
              <a:t>Projeto de lei </a:t>
            </a:r>
            <a:r>
              <a:rPr lang="pt-BR" sz="3200" dirty="0" smtClean="0"/>
              <a:t>para </a:t>
            </a:r>
            <a:r>
              <a:rPr lang="pt-BR" sz="3200" dirty="0"/>
              <a:t>a arbitragem </a:t>
            </a:r>
            <a:r>
              <a:rPr lang="pt-BR" sz="3200" dirty="0" smtClean="0"/>
              <a:t>tributária. Iniciativa do Fisco?</a:t>
            </a:r>
            <a:endParaRPr lang="pt-BR" sz="3200" dirty="0"/>
          </a:p>
          <a:p>
            <a:pPr algn="just"/>
            <a:endParaRPr lang="pt-BR" sz="3200" dirty="0" smtClean="0"/>
          </a:p>
          <a:p>
            <a:pPr algn="just"/>
            <a:endParaRPr lang="pt-BR" sz="3200" dirty="0" smtClean="0"/>
          </a:p>
          <a:p>
            <a:pPr algn="just"/>
            <a:endParaRPr lang="pt-BR" sz="3200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460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PT" sz="3200" b="1" dirty="0">
                <a:solidFill>
                  <a:srgbClr val="0070C0"/>
                </a:solidFill>
              </a:rPr>
              <a:t>Projeto de Lei Complementar nº 469/2009 altera o CTN</a:t>
            </a:r>
            <a:r>
              <a:rPr lang="pt-PT" sz="3200" b="1" dirty="0" smtClean="0">
                <a:solidFill>
                  <a:srgbClr val="0070C0"/>
                </a:solidFill>
              </a:rPr>
              <a:t>:</a:t>
            </a:r>
          </a:p>
          <a:p>
            <a:pPr algn="ctr"/>
            <a:endParaRPr lang="pt-PT" sz="3200" dirty="0" smtClean="0">
              <a:solidFill>
                <a:srgbClr val="000000"/>
              </a:solidFill>
            </a:endParaRPr>
          </a:p>
          <a:p>
            <a:pPr marL="698500" lvl="2" indent="0">
              <a:buNone/>
            </a:pPr>
            <a:r>
              <a:rPr lang="pt-PT" sz="2400" dirty="0" err="1" smtClean="0">
                <a:solidFill>
                  <a:srgbClr val="000000"/>
                </a:solidFill>
              </a:rPr>
              <a:t>Art</a:t>
            </a:r>
            <a:r>
              <a:rPr lang="pt-PT" sz="2400" dirty="0">
                <a:solidFill>
                  <a:srgbClr val="000000"/>
                </a:solidFill>
              </a:rPr>
              <a:t>. 156: (extinção do crédito tributário</a:t>
            </a:r>
            <a:r>
              <a:rPr lang="pt-PT" sz="2400" dirty="0" smtClean="0">
                <a:solidFill>
                  <a:srgbClr val="000000"/>
                </a:solidFill>
              </a:rPr>
              <a:t>):</a:t>
            </a:r>
          </a:p>
          <a:p>
            <a:pPr marL="698500" lvl="2" indent="0">
              <a:buNone/>
            </a:pPr>
            <a:endParaRPr lang="pt-PT" sz="2400" dirty="0">
              <a:solidFill>
                <a:srgbClr val="000000"/>
              </a:solidFill>
            </a:endParaRPr>
          </a:p>
          <a:p>
            <a:pPr marL="698500" lvl="2" indent="0">
              <a:buNone/>
            </a:pPr>
            <a:r>
              <a:rPr lang="pt-PT" sz="2400" dirty="0" smtClean="0">
                <a:solidFill>
                  <a:srgbClr val="000000"/>
                </a:solidFill>
              </a:rPr>
              <a:t>III </a:t>
            </a:r>
            <a:r>
              <a:rPr lang="pt-PT" sz="2400" dirty="0">
                <a:solidFill>
                  <a:srgbClr val="000000"/>
                </a:solidFill>
              </a:rPr>
              <a:t>- o cumprimento do termo de transação;</a:t>
            </a:r>
          </a:p>
          <a:p>
            <a:pPr marL="698500" lvl="2" indent="0">
              <a:buNone/>
            </a:pPr>
            <a:r>
              <a:rPr lang="pt-PT" sz="2400" b="1" dirty="0">
                <a:solidFill>
                  <a:srgbClr val="000000"/>
                </a:solidFill>
              </a:rPr>
              <a:t>XII - o laudo arbitral, na forma da lei</a:t>
            </a:r>
            <a:r>
              <a:rPr lang="pt-PT" sz="2400" b="1" dirty="0" smtClean="0">
                <a:solidFill>
                  <a:srgbClr val="000000"/>
                </a:solidFill>
              </a:rPr>
              <a:t>.</a:t>
            </a:r>
          </a:p>
          <a:p>
            <a:pPr marL="698500" lvl="2" indent="0">
              <a:buNone/>
            </a:pPr>
            <a:endParaRPr lang="pt-PT" sz="2400" b="1" dirty="0">
              <a:solidFill>
                <a:srgbClr val="000000"/>
              </a:solidFill>
            </a:endParaRPr>
          </a:p>
          <a:p>
            <a:pPr marL="698500" lvl="2" indent="0" algn="just">
              <a:buNone/>
            </a:pPr>
            <a:r>
              <a:rPr lang="pt-PT" sz="2400" dirty="0" err="1">
                <a:solidFill>
                  <a:srgbClr val="000000"/>
                </a:solidFill>
              </a:rPr>
              <a:t>Art</a:t>
            </a:r>
            <a:r>
              <a:rPr lang="pt-PT" sz="2400" dirty="0">
                <a:solidFill>
                  <a:srgbClr val="000000"/>
                </a:solidFill>
              </a:rPr>
              <a:t>. 171-A. </a:t>
            </a:r>
            <a:r>
              <a:rPr lang="pt-PT" sz="2400" b="1" dirty="0">
                <a:solidFill>
                  <a:srgbClr val="000000"/>
                </a:solidFill>
              </a:rPr>
              <a:t>A lei poderá adotar a arbitragem para a solução de conflito ou litígio, cujo laudo arbitral será vinculante. </a:t>
            </a:r>
          </a:p>
          <a:p>
            <a:pPr marL="698500" lvl="2" indent="0" algn="just">
              <a:buNone/>
            </a:pPr>
            <a:r>
              <a:rPr lang="pt-PT" sz="2400" dirty="0" err="1">
                <a:solidFill>
                  <a:srgbClr val="000000"/>
                </a:solidFill>
              </a:rPr>
              <a:t>Art</a:t>
            </a:r>
            <a:r>
              <a:rPr lang="pt-PT" sz="2400" dirty="0">
                <a:solidFill>
                  <a:srgbClr val="000000"/>
                </a:solidFill>
              </a:rPr>
              <a:t>. 174 (prescrição):</a:t>
            </a:r>
          </a:p>
          <a:p>
            <a:pPr marL="698500" lvl="2" indent="0" algn="just">
              <a:buNone/>
            </a:pPr>
            <a:r>
              <a:rPr lang="pt-PT" sz="2400" dirty="0">
                <a:solidFill>
                  <a:srgbClr val="000000"/>
                </a:solidFill>
              </a:rPr>
              <a:t>Parágrafo único: (interrupção):</a:t>
            </a:r>
          </a:p>
          <a:p>
            <a:pPr marL="698500" lvl="2" indent="0" algn="just">
              <a:buNone/>
            </a:pPr>
            <a:r>
              <a:rPr lang="pt-PT" sz="2400" dirty="0">
                <a:solidFill>
                  <a:srgbClr val="000000"/>
                </a:solidFill>
              </a:rPr>
              <a:t>V - pela admissão em procedimento de transação ou arbitragem, ou pelo descumprimento das obrigações constantes do termo de transação ou do laudo arbitral.</a:t>
            </a:r>
            <a:r>
              <a:rPr lang="pt-PT" sz="3600" dirty="0">
                <a:solidFill>
                  <a:srgbClr val="000000"/>
                </a:solidFill>
              </a:rPr>
              <a:t>”</a:t>
            </a:r>
            <a:endParaRPr lang="pt-PT" sz="6000" dirty="0">
              <a:solidFill>
                <a:srgbClr val="00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54942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BR" dirty="0" smtClean="0"/>
          </a:p>
          <a:p>
            <a:pPr algn="ctr"/>
            <a:endParaRPr lang="pt-BR" dirty="0"/>
          </a:p>
          <a:p>
            <a:pPr algn="ctr"/>
            <a:endParaRPr lang="pt-BR" sz="3200" dirty="0" smtClean="0"/>
          </a:p>
          <a:p>
            <a:pPr algn="ctr"/>
            <a:r>
              <a:rPr lang="pt-BR" sz="4000" dirty="0" smtClean="0"/>
              <a:t>Qual o modelo de arbitragem tributária brasileira podemos criar?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579201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 smtClean="0">
                <a:solidFill>
                  <a:srgbClr val="0070C0"/>
                </a:solidFill>
              </a:rPr>
              <a:t>PL 4.257/2019 </a:t>
            </a:r>
            <a:r>
              <a:rPr lang="mr-IN" sz="3600" b="1" dirty="0" smtClean="0">
                <a:solidFill>
                  <a:srgbClr val="0070C0"/>
                </a:solidFill>
              </a:rPr>
              <a:t>–</a:t>
            </a:r>
            <a:r>
              <a:rPr lang="pt-BR" sz="3600" b="1" dirty="0" smtClean="0">
                <a:solidFill>
                  <a:srgbClr val="0070C0"/>
                </a:solidFill>
              </a:rPr>
              <a:t> Senador </a:t>
            </a:r>
            <a:r>
              <a:rPr lang="pt-BR" sz="3600" b="1" dirty="0" err="1" smtClean="0">
                <a:solidFill>
                  <a:srgbClr val="0070C0"/>
                </a:solidFill>
              </a:rPr>
              <a:t>Anastasia</a:t>
            </a:r>
            <a:endParaRPr lang="pt-BR" sz="36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t-BR" sz="3600" b="1" dirty="0">
              <a:solidFill>
                <a:srgbClr val="0070C0"/>
              </a:solidFill>
            </a:endParaRPr>
          </a:p>
          <a:p>
            <a:pPr algn="just"/>
            <a:r>
              <a:rPr lang="pt-BR" sz="3600" dirty="0" smtClean="0"/>
              <a:t>Art</a:t>
            </a:r>
            <a:r>
              <a:rPr lang="pt-BR" sz="3600" dirty="0"/>
              <a:t>. 16-A. Se o executado garantir a execução por </a:t>
            </a:r>
            <a:r>
              <a:rPr lang="pt-BR" sz="3600" dirty="0" smtClean="0"/>
              <a:t>depósito em </a:t>
            </a:r>
            <a:r>
              <a:rPr lang="pt-BR" sz="3600" dirty="0"/>
              <a:t>dinheiro, fiança bancária ou seguro garantia, pode optar </a:t>
            </a:r>
            <a:r>
              <a:rPr lang="pt-BR" sz="3600" dirty="0" smtClean="0"/>
              <a:t>pela adoção </a:t>
            </a:r>
            <a:r>
              <a:rPr lang="pt-BR" sz="3600" dirty="0"/>
              <a:t>de juízo arbitral para julgar os embargos ofertados</a:t>
            </a:r>
            <a:r>
              <a:rPr lang="pt-BR" sz="3600" dirty="0" smtClean="0"/>
              <a:t>, respeitados </a:t>
            </a:r>
            <a:r>
              <a:rPr lang="pt-BR" sz="3600" dirty="0"/>
              <a:t>os requisitos da Lei nº 9.307, de 23 de setembro de 1996</a:t>
            </a:r>
            <a:r>
              <a:rPr lang="pt-BR" sz="3600" dirty="0" smtClean="0"/>
              <a:t>, e </a:t>
            </a:r>
            <a:r>
              <a:rPr lang="pt-BR" sz="3600" dirty="0"/>
              <a:t>os a seguir definidos, na forma do regulamento de cada </a:t>
            </a:r>
            <a:r>
              <a:rPr lang="pt-BR" sz="3600" dirty="0" smtClean="0"/>
              <a:t>entidade da </a:t>
            </a:r>
            <a:r>
              <a:rPr lang="pt-BR" sz="3600" dirty="0"/>
              <a:t>Federação.”</a:t>
            </a:r>
          </a:p>
          <a:p>
            <a:pPr algn="just"/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4915577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60462" y="1015999"/>
            <a:ext cx="11539993" cy="53419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200" b="1" dirty="0" smtClean="0">
                <a:solidFill>
                  <a:srgbClr val="0070C0"/>
                </a:solidFill>
              </a:rPr>
              <a:t>Características</a:t>
            </a:r>
          </a:p>
          <a:p>
            <a:pPr marL="457200" indent="-457200" algn="just">
              <a:buAutoNum type="arabicParenR"/>
            </a:pPr>
            <a:r>
              <a:rPr lang="pt-BR" sz="2400" dirty="0" smtClean="0"/>
              <a:t>Arbitragem vinculada à execução fiscal, em substituição aos embargos à execução opostos pelo devedor: modelo ideal ou um experimento?</a:t>
            </a:r>
          </a:p>
          <a:p>
            <a:pPr marL="457200" indent="-457200" algn="just">
              <a:buFont typeface="Arial"/>
              <a:buAutoNum type="arabicParenR"/>
            </a:pPr>
            <a:r>
              <a:rPr lang="pt-BR" sz="2400" dirty="0" smtClean="0"/>
              <a:t>Qual o prazo?</a:t>
            </a:r>
          </a:p>
          <a:p>
            <a:pPr marL="457200" indent="-457200" algn="just">
              <a:buFont typeface="Arial"/>
              <a:buAutoNum type="arabicParenR"/>
            </a:pPr>
            <a:r>
              <a:rPr lang="pt-BR" sz="2400" dirty="0" smtClean="0"/>
              <a:t>E  a relação com o processo administrativo?</a:t>
            </a:r>
          </a:p>
          <a:p>
            <a:pPr marL="457200" indent="-457200" algn="just">
              <a:buFont typeface="Arial"/>
              <a:buAutoNum type="arabicParenR"/>
            </a:pPr>
            <a:r>
              <a:rPr lang="pt-BR" sz="2400" dirty="0"/>
              <a:t>Vantagem: </a:t>
            </a:r>
            <a:r>
              <a:rPr lang="pt-BR" sz="2400" dirty="0" smtClean="0"/>
              <a:t>superação da discussão </a:t>
            </a:r>
            <a:r>
              <a:rPr lang="pt-BR" sz="2400" dirty="0"/>
              <a:t>sobre arbitragem </a:t>
            </a:r>
            <a:r>
              <a:rPr lang="pt-BR" sz="2400" dirty="0" smtClean="0"/>
              <a:t>e efeitos na prescrição/decadência</a:t>
            </a:r>
            <a:endParaRPr lang="pt-BR" sz="2400" dirty="0" smtClean="0"/>
          </a:p>
          <a:p>
            <a:pPr marL="457200" indent="-457200" algn="just">
              <a:buAutoNum type="arabicParenR"/>
            </a:pPr>
            <a:r>
              <a:rPr lang="pt-BR" sz="2400" dirty="0" smtClean="0"/>
              <a:t>Necessária prévia garantia por depósito </a:t>
            </a:r>
            <a:r>
              <a:rPr lang="pt-BR" sz="2400" dirty="0"/>
              <a:t>em dinheiro, fiança bancária ou seguro </a:t>
            </a:r>
            <a:r>
              <a:rPr lang="pt-BR" sz="2400" dirty="0" smtClean="0"/>
              <a:t>garantia: e a isonomia, acesso à justiça e devido processo legal?</a:t>
            </a:r>
          </a:p>
          <a:p>
            <a:pPr marL="457200" indent="-457200" algn="just">
              <a:buAutoNum type="arabicParenR"/>
            </a:pPr>
            <a:r>
              <a:rPr lang="pt-BR" sz="2400" dirty="0" smtClean="0"/>
              <a:t>Opção da arbitragem pelo executado: e como será a manifestação de vontade do Fisco?</a:t>
            </a:r>
          </a:p>
          <a:p>
            <a:pPr marL="457200" indent="-457200" algn="just">
              <a:buAutoNum type="arabicParenR"/>
            </a:pPr>
            <a:r>
              <a:rPr lang="pt-BR" sz="2400" dirty="0" smtClean="0"/>
              <a:t>Exigência de regulamentação nos três níveis da federação e a competência legislativa</a:t>
            </a:r>
          </a:p>
          <a:p>
            <a:pPr marL="457200" indent="-457200" algn="just">
              <a:buAutoNum type="arabicParenR"/>
            </a:pPr>
            <a:r>
              <a:rPr lang="pt-BR" sz="2400" dirty="0"/>
              <a:t>E</a:t>
            </a:r>
            <a:r>
              <a:rPr lang="pt-BR" sz="2400" dirty="0" smtClean="0"/>
              <a:t> a Lei Complementar para alterar o CTN?</a:t>
            </a:r>
          </a:p>
          <a:p>
            <a:pPr marL="457200" indent="-457200" algn="just">
              <a:buAutoNum type="arabicParenR"/>
            </a:pPr>
            <a:r>
              <a:rPr lang="pt-BR" sz="2400" dirty="0" smtClean="0"/>
              <a:t>Aplicação da Lei 9.307/96 ou criação de uma arbitragem específica?</a:t>
            </a:r>
          </a:p>
          <a:p>
            <a:pPr marL="457200" indent="-457200" algn="just">
              <a:buAutoNum type="arabicParenR"/>
            </a:pPr>
            <a:endParaRPr lang="pt-BR" sz="2400" dirty="0" smtClean="0"/>
          </a:p>
          <a:p>
            <a:pPr marL="457200" indent="-457200" algn="just">
              <a:buAutoNum type="arabicParenR"/>
            </a:pPr>
            <a:endParaRPr lang="pt-BR" sz="2400" dirty="0" smtClean="0"/>
          </a:p>
          <a:p>
            <a:pPr marL="457200" indent="-457200" algn="just">
              <a:buAutoNum type="arabicParenR"/>
            </a:pP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Do </a:t>
            </a:r>
            <a:r>
              <a:rPr lang="pt-BR" sz="2400" dirty="0"/>
              <a:t>prazo para se apresentar o pedido de arbitragem </a:t>
            </a:r>
            <a:endParaRPr lang="pt-BR" sz="2400" dirty="0" smtClean="0"/>
          </a:p>
          <a:p>
            <a:pPr lvl="1" algn="just"/>
            <a:r>
              <a:rPr lang="pt-BR" sz="2400" dirty="0" smtClean="0"/>
              <a:t>Paridade com os prazos judiciais ?</a:t>
            </a:r>
          </a:p>
          <a:p>
            <a:pPr algn="just"/>
            <a:r>
              <a:rPr lang="pt-BR" sz="2400" dirty="0" smtClean="0"/>
              <a:t>Dos </a:t>
            </a:r>
            <a:r>
              <a:rPr lang="pt-BR" sz="2400" dirty="0"/>
              <a:t>efeitos da constituição da arbitragem e a suspensão da exigibilidade do crédito </a:t>
            </a:r>
            <a:r>
              <a:rPr lang="pt-BR" sz="2400" dirty="0" smtClean="0"/>
              <a:t>tributário</a:t>
            </a:r>
          </a:p>
          <a:p>
            <a:pPr lvl="1" algn="just"/>
            <a:r>
              <a:rPr lang="pt-BR" sz="2400" dirty="0" smtClean="0"/>
              <a:t>Particularidade do direito brasileiro</a:t>
            </a:r>
          </a:p>
          <a:p>
            <a:pPr algn="just"/>
            <a:r>
              <a:rPr lang="pt-BR" sz="2400" dirty="0" smtClean="0"/>
              <a:t>Do </a:t>
            </a:r>
            <a:r>
              <a:rPr lang="pt-BR" sz="2400" dirty="0"/>
              <a:t>órgão competente para administrar a Arbitragem </a:t>
            </a:r>
            <a:endParaRPr lang="pt-BR" sz="2400" dirty="0" smtClean="0"/>
          </a:p>
          <a:p>
            <a:pPr lvl="1" algn="just"/>
            <a:r>
              <a:rPr lang="pt-BR" sz="2400" dirty="0" smtClean="0"/>
              <a:t>Criação de um órgão ou aproveitar a experiência dos Centros de Arbitragem brasileiros</a:t>
            </a:r>
            <a:endParaRPr lang="pt-BR" sz="2400" dirty="0"/>
          </a:p>
          <a:p>
            <a:pPr algn="just"/>
            <a:r>
              <a:rPr lang="pt-BR" sz="2400" dirty="0"/>
              <a:t>Dos árbitros e do controle deontológico na arbitragem </a:t>
            </a:r>
            <a:r>
              <a:rPr lang="pt-BR" sz="2400" dirty="0" smtClean="0"/>
              <a:t>tributária</a:t>
            </a:r>
          </a:p>
          <a:p>
            <a:pPr lvl="1" algn="just"/>
            <a:r>
              <a:rPr lang="pt-BR" sz="2400" dirty="0" smtClean="0"/>
              <a:t>Nomeação dos árbitros</a:t>
            </a:r>
          </a:p>
          <a:p>
            <a:pPr lvl="1" algn="just"/>
            <a:r>
              <a:rPr lang="pt-BR" sz="2400" dirty="0" smtClean="0"/>
              <a:t>Dever de revelação e vida pregressa profissional do árbitro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56791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 smtClean="0">
                <a:solidFill>
                  <a:srgbClr val="0070C0"/>
                </a:solidFill>
              </a:rPr>
              <a:t>PL 4.257/2019 </a:t>
            </a:r>
            <a:r>
              <a:rPr lang="mr-IN" sz="3600" b="1" dirty="0" smtClean="0">
                <a:solidFill>
                  <a:srgbClr val="0070C0"/>
                </a:solidFill>
              </a:rPr>
              <a:t>–</a:t>
            </a:r>
            <a:r>
              <a:rPr lang="pt-BR" sz="3600" b="1" dirty="0" smtClean="0">
                <a:solidFill>
                  <a:srgbClr val="0070C0"/>
                </a:solidFill>
              </a:rPr>
              <a:t> Senador </a:t>
            </a:r>
            <a:r>
              <a:rPr lang="pt-BR" sz="3600" b="1" dirty="0" err="1" smtClean="0">
                <a:solidFill>
                  <a:srgbClr val="0070C0"/>
                </a:solidFill>
              </a:rPr>
              <a:t>Anastasia</a:t>
            </a:r>
            <a:endParaRPr lang="pt-BR" sz="36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t-BR" sz="3600" b="1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pt-BR" sz="3600" dirty="0" smtClean="0"/>
              <a:t>Art</a:t>
            </a:r>
            <a:r>
              <a:rPr lang="pt-BR" sz="3600" dirty="0"/>
              <a:t>. 16-B. Nenhum árbitro pode decidir mais de um </a:t>
            </a:r>
            <a:r>
              <a:rPr lang="pt-BR" sz="3600" dirty="0" smtClean="0"/>
              <a:t>processo do </a:t>
            </a:r>
            <a:r>
              <a:rPr lang="pt-BR" sz="3600" dirty="0"/>
              <a:t>mesmo particular ou do grupo econômico do qual este faça </a:t>
            </a:r>
            <a:r>
              <a:rPr lang="pt-BR" sz="3600" dirty="0" smtClean="0"/>
              <a:t>parte o </a:t>
            </a:r>
            <a:r>
              <a:rPr lang="pt-BR" sz="3600" dirty="0"/>
              <a:t>particular por ano</a:t>
            </a:r>
            <a:r>
              <a:rPr lang="pt-BR" sz="3600" dirty="0" smtClean="0"/>
              <a:t>.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8380258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1013</Words>
  <Application>Microsoft Macintosh PowerPoint</Application>
  <PresentationFormat>Widescreen</PresentationFormat>
  <Paragraphs>140</Paragraphs>
  <Slides>19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8" baseType="lpstr">
      <vt:lpstr>Al Nile</vt:lpstr>
      <vt:lpstr>Apple Chancery</vt:lpstr>
      <vt:lpstr>Calibri</vt:lpstr>
      <vt:lpstr>Calibri Light</vt:lpstr>
      <vt:lpstr>Courier New</vt:lpstr>
      <vt:lpstr>Verdana</vt:lpstr>
      <vt:lpstr>Wingdings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Giannetti</dc:creator>
  <cp:lastModifiedBy>Leonardo Giannetti</cp:lastModifiedBy>
  <cp:revision>16</cp:revision>
  <dcterms:created xsi:type="dcterms:W3CDTF">2019-10-22T04:43:07Z</dcterms:created>
  <dcterms:modified xsi:type="dcterms:W3CDTF">2019-10-22T06:24:19Z</dcterms:modified>
</cp:coreProperties>
</file>