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56" r:id="rId3"/>
    <p:sldId id="281" r:id="rId4"/>
    <p:sldId id="276" r:id="rId5"/>
    <p:sldId id="277" r:id="rId6"/>
    <p:sldId id="278" r:id="rId7"/>
    <p:sldId id="279" r:id="rId8"/>
    <p:sldId id="280" r:id="rId9"/>
    <p:sldId id="283" r:id="rId10"/>
    <p:sldId id="282" r:id="rId11"/>
    <p:sldId id="284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95" autoAdjust="0"/>
    <p:restoredTop sz="99882" autoAdjust="0"/>
  </p:normalViewPr>
  <p:slideViewPr>
    <p:cSldViewPr>
      <p:cViewPr varScale="1">
        <p:scale>
          <a:sx n="140" d="100"/>
          <a:sy n="140" d="100"/>
        </p:scale>
        <p:origin x="-14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o Dutra" userId="80100213_tp_dropbox" providerId="OAuth2" clId="{16DB7114-7EE3-D24E-A2F7-C8928447F001}"/>
    <pc:docChg chg="custSel modSld">
      <pc:chgData name="Adriano Dutra" userId="80100213_tp_dropbox" providerId="OAuth2" clId="{16DB7114-7EE3-D24E-A2F7-C8928447F001}" dt="2019-10-22T13:00:18.506" v="231" actId="20577"/>
      <pc:docMkLst>
        <pc:docMk/>
      </pc:docMkLst>
      <pc:sldChg chg="modSp">
        <pc:chgData name="Adriano Dutra" userId="80100213_tp_dropbox" providerId="OAuth2" clId="{16DB7114-7EE3-D24E-A2F7-C8928447F001}" dt="2019-10-22T13:00:18.506" v="231" actId="20577"/>
        <pc:sldMkLst>
          <pc:docMk/>
          <pc:sldMk cId="0" sldId="276"/>
        </pc:sldMkLst>
        <pc:spChg chg="mod">
          <ac:chgData name="Adriano Dutra" userId="80100213_tp_dropbox" providerId="OAuth2" clId="{16DB7114-7EE3-D24E-A2F7-C8928447F001}" dt="2019-10-22T13:00:18.506" v="231" actId="20577"/>
          <ac:spMkLst>
            <pc:docMk/>
            <pc:sldMk cId="0" sldId="276"/>
            <ac:spMk id="49155" creationId="{00000000-0000-0000-0000-000000000000}"/>
          </ac:spMkLst>
        </pc:spChg>
      </pc:sldChg>
      <pc:sldChg chg="modSp">
        <pc:chgData name="Adriano Dutra" userId="80100213_tp_dropbox" providerId="OAuth2" clId="{16DB7114-7EE3-D24E-A2F7-C8928447F001}" dt="2019-10-22T12:57:58.759" v="206" actId="20577"/>
        <pc:sldMkLst>
          <pc:docMk/>
          <pc:sldMk cId="218957395" sldId="284"/>
        </pc:sldMkLst>
        <pc:spChg chg="mod">
          <ac:chgData name="Adriano Dutra" userId="80100213_tp_dropbox" providerId="OAuth2" clId="{16DB7114-7EE3-D24E-A2F7-C8928447F001}" dt="2019-10-22T12:57:58.759" v="206" actId="20577"/>
          <ac:spMkLst>
            <pc:docMk/>
            <pc:sldMk cId="218957395" sldId="284"/>
            <ac:spMk id="4915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2791731-7CF8-4A0B-BAFD-E325F8E08E6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163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31BE096-E715-456B-91C3-05EA93B3153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3180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2728B-3BB3-40B5-8951-343ED7DD076A}" type="slidenum">
              <a:rPr lang="pt-BR"/>
              <a:pPr/>
              <a:t>1</a:t>
            </a:fld>
            <a:endParaRPr lang="pt-B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10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2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3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4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5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6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7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8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11C00-C952-4563-86BB-968D97E2C56B}" type="slidenum">
              <a:rPr lang="pt-BR"/>
              <a:pPr/>
              <a:t>9</a:t>
            </a:fld>
            <a:endParaRPr 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A4D23A-8AC2-4D94-B4F8-8FE219C72E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683D36-012B-4DED-9013-E0914D481A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31F14C-7419-4F5E-A26F-EB7D13DE1A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475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21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679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354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326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757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95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42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F2E966-85BF-47C5-909E-2CABC3A497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814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50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9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512A25-07CF-45FB-B31C-2942D5F06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9FB0EC-027C-4571-87C0-AA39DDCEB0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7517E3-CD53-47D7-A211-0D68E88698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FEAED9-536C-46A6-B686-6EC73F182A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17EE9-BB55-407D-B641-9A6C46DEB5D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5D1E1-DC20-42B1-9CF9-F9C3300BD4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73D279-BD65-4E15-9F4C-0EB85B23E5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4C7F-93C9-4901-9A9E-74DA87F92381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29E84-7BEB-420E-83AA-F52AC435D3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2816"/>
            <a:ext cx="7990656" cy="187220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0000FF"/>
                </a:solidFill>
              </a:rPr>
              <a:t>Execução Fiscal Administrativa</a:t>
            </a:r>
            <a:br>
              <a:rPr lang="pt-BR" dirty="0">
                <a:solidFill>
                  <a:srgbClr val="0000FF"/>
                </a:solidFill>
              </a:rPr>
            </a:br>
            <a:r>
              <a:rPr lang="pt-BR" sz="3200" dirty="0">
                <a:solidFill>
                  <a:srgbClr val="0000FF"/>
                </a:solidFill>
              </a:rPr>
              <a:t>PL </a:t>
            </a:r>
            <a:r>
              <a:rPr lang="pt-BR" sz="3200" dirty="0" err="1">
                <a:solidFill>
                  <a:srgbClr val="0000FF"/>
                </a:solidFill>
              </a:rPr>
              <a:t>n</a:t>
            </a:r>
            <a:r>
              <a:rPr lang="pt-BR" sz="3200" dirty="0">
                <a:solidFill>
                  <a:srgbClr val="0000FF"/>
                </a:solidFill>
              </a:rPr>
              <a:t>. 4.257, de 2019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Adriano Antônio Gomes Dutra</a:t>
            </a:r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Reflexões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89580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pt-BR" sz="2000" dirty="0"/>
              <a:t>até que ponto o Poder Judiciário está disposto a abrir mão de sua “prerrogativa” como detentor da exclusividade dos atos de constrição </a:t>
            </a:r>
            <a:r>
              <a:rPr lang="mr-IN" sz="2000" dirty="0"/>
              <a:t>–</a:t>
            </a:r>
            <a:r>
              <a:rPr lang="pt-BR" sz="2000" dirty="0"/>
              <a:t> paralelo com a recente questão do sigilo fiscal/antigo COAF.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a quem interessa uma execução fiscal ineficiente?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a importância da decisão do STF no que tange à averbação pré-executória – as teses lá debatidas (exigência de LC, sanções políticas e reserva de Jurisdição)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a intensificação do uso das assim chamadas </a:t>
            </a:r>
            <a:r>
              <a:rPr lang="pt-BR" sz="2000" b="1" i="1" dirty="0"/>
              <a:t>Sanções Políticas</a:t>
            </a:r>
          </a:p>
          <a:p>
            <a:pPr marL="457200" indent="-457200" algn="just">
              <a:buAutoNum type="alphaLcParenR"/>
            </a:pPr>
            <a:endParaRPr lang="pt-BR" sz="2000" b="1" i="1" dirty="0"/>
          </a:p>
          <a:p>
            <a:pPr marL="457200" indent="-457200" algn="just">
              <a:buAutoNum type="alphaLcParenR"/>
            </a:pPr>
            <a:r>
              <a:rPr lang="pt-BR" sz="2000" dirty="0"/>
              <a:t>utilização dos métodos adequados de solução de litígios – a recente regulamentação da transação (art. 171 do CTN) no âmbito federal (MP 899)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89573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Antecedentes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496944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/>
              <a:t>A </a:t>
            </a:r>
            <a:r>
              <a:rPr lang="pt-BR" sz="2400" b="1" i="1" dirty="0"/>
              <a:t>Execução Fiscal</a:t>
            </a:r>
            <a:r>
              <a:rPr lang="pt-BR" sz="2400" dirty="0"/>
              <a:t> como mecanismo de cobrança de créditos inscritos em DA: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A Lei de Execuções Fiscais foi pensada como espécie de </a:t>
            </a:r>
            <a:r>
              <a:rPr lang="pt-BR" sz="2000" b="1" i="1" dirty="0"/>
              <a:t>privilégio</a:t>
            </a:r>
            <a:r>
              <a:rPr lang="pt-BR" sz="2000" dirty="0"/>
              <a:t> ao crédito público </a:t>
            </a:r>
            <a:r>
              <a:rPr lang="mr-IN" sz="2000" dirty="0"/>
              <a:t>–</a:t>
            </a:r>
            <a:r>
              <a:rPr lang="pt-BR" sz="2000" dirty="0"/>
              <a:t> forma mais </a:t>
            </a:r>
            <a:r>
              <a:rPr lang="pt-BR" sz="2000" b="1" i="1" dirty="0"/>
              <a:t>célere e expedita</a:t>
            </a:r>
            <a:r>
              <a:rPr lang="pt-BR" sz="2000" dirty="0"/>
              <a:t> de recuperação de créditos (essa a justificativa na Exposição de Motivos do PL que resultou na Lei </a:t>
            </a:r>
            <a:r>
              <a:rPr lang="pt-BR" sz="2000" dirty="0" err="1"/>
              <a:t>n</a:t>
            </a:r>
            <a:r>
              <a:rPr lang="pt-BR" sz="2000" dirty="0"/>
              <a:t>. 6.830/80).</a:t>
            </a:r>
          </a:p>
          <a:p>
            <a:pPr marL="400050" lvl="1" indent="0" algn="just">
              <a:buNone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chegou a ser assim qualificada pela Jurisprudência do STF (</a:t>
            </a:r>
            <a:r>
              <a:rPr lang="pt-BR" sz="2000" dirty="0" err="1"/>
              <a:t>ex</a:t>
            </a:r>
            <a:r>
              <a:rPr lang="pt-BR" sz="2000" dirty="0"/>
              <a:t>: as várias decisões que compunham o discurso de ilegitimidade das chamadas </a:t>
            </a:r>
            <a:r>
              <a:rPr lang="pt-BR" sz="2000" b="1" i="1" dirty="0"/>
              <a:t>Sanções Políticas</a:t>
            </a:r>
            <a:r>
              <a:rPr lang="pt-BR" sz="2000" dirty="0"/>
              <a:t>).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400050" lvl="1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77280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A notória </a:t>
            </a:r>
            <a:r>
              <a:rPr lang="pt-BR" sz="3900" i="1" u="sng" dirty="0">
                <a:solidFill>
                  <a:srgbClr val="0000FF"/>
                </a:solidFill>
              </a:rPr>
              <a:t>Crise</a:t>
            </a:r>
            <a:r>
              <a:rPr lang="pt-BR" sz="3900" dirty="0">
                <a:solidFill>
                  <a:srgbClr val="0000FF"/>
                </a:solidFill>
              </a:rPr>
              <a:t> da Execução Fiscal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568952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Justiça em Números </a:t>
            </a:r>
            <a:r>
              <a:rPr lang="mr-IN" sz="2000" dirty="0"/>
              <a:t>–</a:t>
            </a:r>
            <a:r>
              <a:rPr lang="pt-BR" sz="2000" dirty="0"/>
              <a:t> cerca de 1/3 dos processos tramitando no Poder Judiciário, com </a:t>
            </a:r>
            <a:r>
              <a:rPr lang="pt-BR" sz="2000" b="1" i="1" dirty="0"/>
              <a:t>taxa de congestionamento</a:t>
            </a:r>
            <a:r>
              <a:rPr lang="pt-BR" sz="2000" dirty="0"/>
              <a:t> de 89% (analogia com a caixa d’água).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baixíssimos índices de recuperação (0,5 a 3%), até por conta do </a:t>
            </a:r>
            <a:r>
              <a:rPr lang="pt-BR" sz="2000" b="1" i="1" dirty="0"/>
              <a:t>crescente estoque</a:t>
            </a:r>
            <a:r>
              <a:rPr lang="pt-BR" sz="2000" dirty="0"/>
              <a:t> de créditos objeto de execução fiscal </a:t>
            </a:r>
            <a:r>
              <a:rPr lang="mr-IN" sz="2000" dirty="0"/>
              <a:t>–</a:t>
            </a:r>
            <a:r>
              <a:rPr lang="pt-BR" sz="2000" dirty="0"/>
              <a:t> ineficiência que se retroalimenta:</a:t>
            </a:r>
          </a:p>
          <a:p>
            <a:pPr marL="400050" lvl="1" indent="0" algn="just">
              <a:buNone/>
            </a:pPr>
            <a:r>
              <a:rPr lang="pt-BR" sz="2000" dirty="0"/>
              <a:t> </a:t>
            </a:r>
          </a:p>
          <a:p>
            <a:pPr marL="1257300" lvl="3" indent="0" algn="just">
              <a:buNone/>
            </a:pPr>
            <a:r>
              <a:rPr lang="pt-BR" sz="1500" dirty="0"/>
              <a:t>RE </a:t>
            </a:r>
            <a:r>
              <a:rPr lang="pt-BR" sz="1500" dirty="0" err="1"/>
              <a:t>n</a:t>
            </a:r>
            <a:r>
              <a:rPr lang="pt-BR" sz="1500" dirty="0"/>
              <a:t>. 591.033 (Min. Ellen Gracie)</a:t>
            </a:r>
            <a:r>
              <a:rPr lang="pt-BR" sz="1500" b="1" i="1" dirty="0"/>
              <a:t>: Como não há resultados, não se alocam recursos para essas iniciativas; como não há recursos novos, continua-se trabalhando da mesma forma e os resultados são pífios. Mas não necessariamente precisa ser assim. </a:t>
            </a:r>
          </a:p>
          <a:p>
            <a:pPr marL="1257300" lvl="3" indent="0" algn="just">
              <a:buNone/>
            </a:pPr>
            <a:endParaRPr lang="pt-BR" sz="1500" b="1" i="1" dirty="0"/>
          </a:p>
          <a:p>
            <a:pPr marL="857250" lvl="1" indent="-457200" algn="just">
              <a:buFont typeface="+mj-lt"/>
              <a:buAutoNum type="alphaLcParenR" startAt="3"/>
            </a:pPr>
            <a:r>
              <a:rPr lang="pt-BR" sz="2000" dirty="0"/>
              <a:t>preocupação com o funcionamento do Poder Judiciário e recomendação do CNJ para utilização de </a:t>
            </a:r>
            <a:r>
              <a:rPr lang="pt-BR" sz="2000" b="1" i="1" dirty="0"/>
              <a:t>outros métodos de cobrança dos créditos.</a:t>
            </a:r>
          </a:p>
          <a:p>
            <a:pPr marL="857250" lvl="1" indent="-457200" algn="just">
              <a:buAutoNum type="alphaLcParenR" startAt="3"/>
            </a:pPr>
            <a:endParaRPr lang="pt-BR" sz="2000" dirty="0"/>
          </a:p>
          <a:p>
            <a:pPr marL="857250" lvl="1" indent="-457200" algn="just">
              <a:buAutoNum type="alphaLcParenR" startAt="3"/>
            </a:pPr>
            <a:endParaRPr lang="pt-B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Métodos alternativos/extrajudiciais de cobrança dos créditos</a:t>
            </a:r>
            <a:br>
              <a:rPr lang="pt-BR" sz="3900" dirty="0">
                <a:solidFill>
                  <a:srgbClr val="0000FF"/>
                </a:solidFill>
              </a:rPr>
            </a:br>
            <a:r>
              <a:rPr lang="pt-BR" sz="2000" dirty="0">
                <a:solidFill>
                  <a:srgbClr val="0000FF"/>
                </a:solidFill>
              </a:rPr>
              <a:t>(em conjunto ou em substituição à EF)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496944" cy="3960440"/>
          </a:xfrm>
        </p:spPr>
        <p:txBody>
          <a:bodyPr>
            <a:normAutofit/>
          </a:bodyPr>
          <a:lstStyle/>
          <a:p>
            <a:pPr marL="857250" lvl="1" indent="-457200" algn="just">
              <a:buFont typeface="+mj-lt"/>
              <a:buAutoNum type="alphaLcParenR"/>
            </a:pPr>
            <a:r>
              <a:rPr lang="pt-BR" sz="2000" dirty="0"/>
              <a:t>a </a:t>
            </a:r>
            <a:r>
              <a:rPr lang="pt-BR" sz="2000" b="1" i="1" dirty="0"/>
              <a:t>legitimação</a:t>
            </a:r>
            <a:r>
              <a:rPr lang="pt-BR" sz="2000" dirty="0"/>
              <a:t> do Protesto de CDA: da modificação legislativa em 2012 ao reconhecimento pelo STF da constitucionalidade da medida (ADI </a:t>
            </a:r>
            <a:r>
              <a:rPr lang="pt-BR" sz="2000" dirty="0" err="1"/>
              <a:t>n</a:t>
            </a:r>
            <a:r>
              <a:rPr lang="pt-BR" sz="2000" dirty="0"/>
              <a:t>. 5.135) </a:t>
            </a:r>
            <a:r>
              <a:rPr lang="mr-IN" sz="2000" dirty="0"/>
              <a:t>–</a:t>
            </a:r>
            <a:r>
              <a:rPr lang="pt-BR" sz="2000" dirty="0"/>
              <a:t> recente fixação de teses também pelo STJ (Tema </a:t>
            </a:r>
            <a:r>
              <a:rPr lang="pt-BR" sz="2000" dirty="0" err="1"/>
              <a:t>n</a:t>
            </a:r>
            <a:r>
              <a:rPr lang="pt-BR" sz="2000" dirty="0"/>
              <a:t>. 777).</a:t>
            </a:r>
          </a:p>
          <a:p>
            <a:pPr marL="400050" lvl="1" indent="0" algn="just">
              <a:buNone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melhores índices de recuperação, mas sem resolução da </a:t>
            </a:r>
            <a:r>
              <a:rPr lang="pt-BR" sz="2000" b="1" i="1" dirty="0"/>
              <a:t>Crise da Execução Fiscal </a:t>
            </a:r>
            <a:r>
              <a:rPr lang="pt-BR" sz="2000" dirty="0"/>
              <a:t>- os créditos levados à execução continuam a enfrentar os mesmos problemas.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mantida, portanto, a preocupação com</a:t>
            </a:r>
            <a:r>
              <a:rPr lang="pt-BR" sz="2000" i="1" dirty="0"/>
              <a:t> </a:t>
            </a:r>
            <a:r>
              <a:rPr lang="pt-BR" sz="2000" dirty="0"/>
              <a:t>o congestionamento do Poder Judiciário.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99876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640"/>
            <a:ext cx="8435280" cy="1440160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Atual valoração da EF em relação às possibilidades de cobrança dos créditos:</a:t>
            </a:r>
            <a:br>
              <a:rPr lang="pt-BR" sz="3900" dirty="0">
                <a:solidFill>
                  <a:srgbClr val="0000FF"/>
                </a:solidFill>
              </a:rPr>
            </a:br>
            <a:endParaRPr lang="pt-BR" sz="3900" dirty="0">
              <a:solidFill>
                <a:srgbClr val="0000FF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496944" cy="4752528"/>
          </a:xfrm>
        </p:spPr>
        <p:txBody>
          <a:bodyPr>
            <a:normAutofit/>
          </a:bodyPr>
          <a:lstStyle/>
          <a:p>
            <a:pPr marL="857250" lvl="1" indent="-457200" algn="just">
              <a:buFont typeface="+mj-lt"/>
              <a:buAutoNum type="alphaLcParenR"/>
            </a:pPr>
            <a:r>
              <a:rPr lang="pt-BR" sz="2000" dirty="0"/>
              <a:t>o jogo de </a:t>
            </a:r>
            <a:r>
              <a:rPr lang="pt-BR" sz="2000" b="1" i="1" dirty="0"/>
              <a:t>“empurra” </a:t>
            </a:r>
            <a:r>
              <a:rPr lang="pt-BR" sz="2000" dirty="0"/>
              <a:t>e a necessária </a:t>
            </a:r>
            <a:r>
              <a:rPr lang="pt-BR" sz="2000" b="1" i="1" u="sng" dirty="0"/>
              <a:t>mudança cultural</a:t>
            </a:r>
            <a:r>
              <a:rPr lang="pt-BR" sz="2000" dirty="0"/>
              <a:t>: agilidade no ajuizamento e na condução do processo de EF </a:t>
            </a:r>
            <a:r>
              <a:rPr lang="pt-BR" sz="2000" dirty="0" err="1"/>
              <a:t>X</a:t>
            </a:r>
            <a:r>
              <a:rPr lang="pt-BR" sz="2000" dirty="0"/>
              <a:t> </a:t>
            </a:r>
            <a:r>
              <a:rPr lang="pt-BR" sz="2000" b="1" i="1" u="sng" dirty="0"/>
              <a:t>inteligência</a:t>
            </a:r>
            <a:r>
              <a:rPr lang="pt-BR" sz="2000" dirty="0"/>
              <a:t> na decisão sobre o que se deve levar à cobrança por meio da EF (tratamento de informações sobre contribuintes/créditos tributários).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b="1" i="1" u="sng" dirty="0"/>
              <a:t>CPC-15</a:t>
            </a:r>
            <a:r>
              <a:rPr lang="pt-BR" sz="2000" dirty="0"/>
              <a:t>, ônus sucumbenciais e matérias selecionadas para apreciação dos Tribunais Superiores </a:t>
            </a:r>
            <a:r>
              <a:rPr lang="mr-IN" sz="2000" dirty="0"/>
              <a:t>–</a:t>
            </a:r>
            <a:r>
              <a:rPr lang="pt-BR" sz="2000" dirty="0"/>
              <a:t> como lidar com essas </a:t>
            </a:r>
            <a:r>
              <a:rPr lang="pt-BR" sz="2000" dirty="0" err="1"/>
              <a:t>EF’s</a:t>
            </a:r>
            <a:r>
              <a:rPr lang="pt-BR" sz="2000" dirty="0"/>
              <a:t>?</a:t>
            </a:r>
          </a:p>
          <a:p>
            <a:pPr marL="400050" lvl="1" indent="0" algn="just">
              <a:buNone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b="1" dirty="0"/>
              <a:t>2018 </a:t>
            </a:r>
            <a:r>
              <a:rPr lang="mr-IN" sz="2000" b="1" dirty="0"/>
              <a:t>–</a:t>
            </a:r>
            <a:r>
              <a:rPr lang="pt-BR" sz="2000" b="1" dirty="0"/>
              <a:t> as consequências da recente decisão STJ no </a:t>
            </a:r>
            <a:r>
              <a:rPr lang="pt-BR" sz="2000" b="1" u="sng" dirty="0"/>
              <a:t>RE </a:t>
            </a:r>
            <a:r>
              <a:rPr lang="pt-BR" sz="2000" b="1" u="sng" dirty="0" err="1"/>
              <a:t>n</a:t>
            </a:r>
            <a:r>
              <a:rPr lang="pt-BR" sz="2000" b="1" u="sng" dirty="0"/>
              <a:t>. 1.340.553-RS</a:t>
            </a:r>
            <a:r>
              <a:rPr lang="pt-BR" sz="2000" dirty="0"/>
              <a:t>: o ajuizamento* da EF gera consequências em termos de fluxo de prazos prescricionais (prescrição intercorrente </a:t>
            </a:r>
            <a:r>
              <a:rPr lang="pt-BR" sz="2000" b="1" i="1" dirty="0"/>
              <a:t>automática</a:t>
            </a:r>
            <a:r>
              <a:rPr lang="pt-BR" sz="2000" dirty="0"/>
              <a:t>) </a:t>
            </a:r>
            <a:r>
              <a:rPr lang="mr-IN" sz="2000" dirty="0"/>
              <a:t>–</a:t>
            </a:r>
            <a:r>
              <a:rPr lang="pt-BR" sz="2000" dirty="0"/>
              <a:t> certamente provocará a redução do </a:t>
            </a:r>
            <a:r>
              <a:rPr lang="pt-BR" sz="2000" b="1" i="1" u="sng" dirty="0"/>
              <a:t>estoque</a:t>
            </a:r>
            <a:r>
              <a:rPr lang="pt-BR" sz="2000" dirty="0"/>
              <a:t>. Mas e a </a:t>
            </a:r>
            <a:r>
              <a:rPr lang="pt-BR" sz="2000" b="1" i="1" dirty="0"/>
              <a:t>taxa de congestionamento</a:t>
            </a:r>
            <a:r>
              <a:rPr lang="pt-BR" sz="2000" dirty="0"/>
              <a:t>?</a:t>
            </a:r>
          </a:p>
          <a:p>
            <a:pPr marL="400050" lvl="1" indent="0" algn="just">
              <a:buNone/>
            </a:pPr>
            <a:endParaRPr lang="pt-BR" sz="2000" dirty="0"/>
          </a:p>
          <a:p>
            <a:pPr marL="857250" lvl="1" indent="-457200" algn="just">
              <a:buAutoNum type="alphaLcParenR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922632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88640"/>
            <a:ext cx="8712968" cy="1368152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O que nos exige essa nova visão sobre a Execução Fiscal?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640960" cy="511256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t-BR" sz="2400" dirty="0"/>
          </a:p>
          <a:p>
            <a:pPr marL="857250" lvl="1" indent="-457200" algn="just">
              <a:buFont typeface="Arial" pitchFamily="34" charset="0"/>
              <a:buAutoNum type="alphaLcParenR"/>
            </a:pPr>
            <a:r>
              <a:rPr lang="pt-BR" sz="2000" dirty="0"/>
              <a:t>mudança de postura </a:t>
            </a:r>
            <a:r>
              <a:rPr lang="mr-IN" sz="2000" dirty="0"/>
              <a:t>–</a:t>
            </a:r>
            <a:r>
              <a:rPr lang="pt-BR" sz="2000" dirty="0"/>
              <a:t> </a:t>
            </a:r>
            <a:r>
              <a:rPr lang="pt-BR" sz="2000" b="1" i="1" dirty="0"/>
              <a:t>ajuizamento seletivo</a:t>
            </a:r>
            <a:r>
              <a:rPr lang="pt-BR" sz="2000" dirty="0"/>
              <a:t> (já previsto no âmbito da PGFN) e </a:t>
            </a:r>
            <a:r>
              <a:rPr lang="pt-BR" sz="2000" b="1" i="1" dirty="0"/>
              <a:t>averbação </a:t>
            </a:r>
            <a:r>
              <a:rPr lang="pt-BR" sz="2000" b="1" i="1" dirty="0" err="1"/>
              <a:t>pré</a:t>
            </a:r>
            <a:r>
              <a:rPr lang="pt-BR" sz="2000" b="1" i="1" dirty="0"/>
              <a:t>-executória</a:t>
            </a:r>
            <a:r>
              <a:rPr lang="pt-BR" sz="2000" dirty="0"/>
              <a:t> (as várias </a:t>
            </a:r>
            <a:r>
              <a:rPr lang="pt-BR" sz="2000" dirty="0" err="1"/>
              <a:t>ADI’s</a:t>
            </a:r>
            <a:r>
              <a:rPr lang="pt-BR" sz="2000" dirty="0"/>
              <a:t> no STF </a:t>
            </a:r>
            <a:r>
              <a:rPr lang="mr-IN" sz="2000" dirty="0"/>
              <a:t>–</a:t>
            </a:r>
            <a:r>
              <a:rPr lang="pt-BR" sz="2000" dirty="0"/>
              <a:t> alegações de inconstitucionalidade/manifestação da PGR </a:t>
            </a:r>
            <a:r>
              <a:rPr lang="mr-IN" sz="2000" dirty="0"/>
              <a:t>–</a:t>
            </a:r>
            <a:r>
              <a:rPr lang="pt-BR" sz="2000" dirty="0"/>
              <a:t> recente inclusão/retirada de pauta) </a:t>
            </a:r>
            <a:r>
              <a:rPr lang="mr-IN" sz="2000" dirty="0"/>
              <a:t>–</a:t>
            </a:r>
            <a:r>
              <a:rPr lang="pt-BR" sz="2000" dirty="0"/>
              <a:t> caminhamos rumo à Execução Administrativa (PL </a:t>
            </a:r>
            <a:r>
              <a:rPr lang="pt-BR" sz="2000" dirty="0" err="1"/>
              <a:t>n</a:t>
            </a:r>
            <a:r>
              <a:rPr lang="pt-BR" sz="2000" dirty="0"/>
              <a:t>. 5.080/09 e agora PL </a:t>
            </a:r>
            <a:r>
              <a:rPr lang="pt-BR" sz="2000" dirty="0" err="1"/>
              <a:t>n</a:t>
            </a:r>
            <a:r>
              <a:rPr lang="pt-BR" sz="2000" dirty="0"/>
              <a:t>. 4.257/19)?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caráter subsidiário da EF, que deve ficar </a:t>
            </a:r>
            <a:r>
              <a:rPr lang="pt-BR" sz="2000" b="1" i="1" u="sng" dirty="0"/>
              <a:t>restrita</a:t>
            </a:r>
            <a:r>
              <a:rPr lang="pt-BR" sz="2000" dirty="0"/>
              <a:t> a casos especiais (exceção e não regra) </a:t>
            </a:r>
            <a:r>
              <a:rPr lang="mr-IN" sz="2000" dirty="0"/>
              <a:t>–</a:t>
            </a:r>
            <a:r>
              <a:rPr lang="pt-BR" sz="2000" dirty="0"/>
              <a:t> incremento dos </a:t>
            </a:r>
            <a:r>
              <a:rPr lang="pt-BR" sz="2000" b="1" i="1" dirty="0"/>
              <a:t>meios alternativos</a:t>
            </a:r>
            <a:r>
              <a:rPr lang="pt-BR" sz="2000" dirty="0"/>
              <a:t> (o limite das assim chamadas Sanções Políticas)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tratamento necessário de dados sobre as </a:t>
            </a:r>
            <a:r>
              <a:rPr lang="pt-BR" sz="2000" dirty="0" err="1"/>
              <a:t>EF’s</a:t>
            </a:r>
            <a:r>
              <a:rPr lang="pt-BR" sz="2000" dirty="0"/>
              <a:t> existentes em relação ao universo de contribuintes (</a:t>
            </a:r>
            <a:r>
              <a:rPr lang="pt-BR" sz="2000" b="1" i="1" u="sng" dirty="0"/>
              <a:t>dados relevantes</a:t>
            </a:r>
            <a:r>
              <a:rPr lang="pt-BR" sz="2000" dirty="0"/>
              <a:t>: citação e penhora de bens, especialmente) </a:t>
            </a:r>
            <a:r>
              <a:rPr lang="mr-IN" sz="2000" dirty="0"/>
              <a:t>–</a:t>
            </a:r>
            <a:r>
              <a:rPr lang="pt-BR" sz="2000" dirty="0"/>
              <a:t> compilação dos dados para consulta e decisão sobre a conveniência de ajuizamento de novas </a:t>
            </a:r>
            <a:r>
              <a:rPr lang="pt-BR" sz="2000" dirty="0" err="1"/>
              <a:t>EF’s</a:t>
            </a:r>
            <a:r>
              <a:rPr lang="pt-BR" sz="2000" dirty="0"/>
              <a:t>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monitoramento de prazo prescricional (?)</a:t>
            </a:r>
          </a:p>
          <a:p>
            <a:pPr marL="400050" lvl="1" indent="0" algn="just">
              <a:buNone/>
            </a:pPr>
            <a:endParaRPr lang="pt-BR" sz="2000" dirty="0"/>
          </a:p>
          <a:p>
            <a:pPr marL="857250" lvl="1" indent="-457200" algn="just">
              <a:buAutoNum type="alphaLcParenR"/>
            </a:pPr>
            <a:r>
              <a:rPr lang="pt-BR" sz="2000" dirty="0"/>
              <a:t>Núcleos de Inteligência Fiscal/Patrimonial </a:t>
            </a:r>
            <a:r>
              <a:rPr lang="mr-IN" sz="2000" dirty="0"/>
              <a:t>–</a:t>
            </a:r>
            <a:r>
              <a:rPr lang="pt-BR" sz="2000" dirty="0"/>
              <a:t> </a:t>
            </a:r>
            <a:r>
              <a:rPr lang="pt-BR" sz="2000" b="1" i="1" dirty="0"/>
              <a:t>somente deveriam ser levadas ao Poder Judiciário </a:t>
            </a:r>
            <a:r>
              <a:rPr lang="pt-BR" sz="2000" b="1" i="1" dirty="0" err="1"/>
              <a:t>EF’s</a:t>
            </a:r>
            <a:r>
              <a:rPr lang="pt-BR" sz="2000" b="1" i="1" dirty="0"/>
              <a:t> com possibilidade de sucesso na constrição e em eventual discussão sobre a legitimidade do crédito</a:t>
            </a:r>
            <a:r>
              <a:rPr lang="pt-BR" sz="2000" dirty="0"/>
              <a:t> (ATENÇÃO).</a:t>
            </a:r>
          </a:p>
          <a:p>
            <a:pPr marL="857250" lvl="1" indent="-457200" algn="just">
              <a:buAutoNum type="alphaLcParenR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044344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O PL N. 4.257/19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496944" cy="5112568"/>
          </a:xfrm>
        </p:spPr>
        <p:txBody>
          <a:bodyPr>
            <a:normAutofit/>
          </a:bodyPr>
          <a:lstStyle/>
          <a:p>
            <a:pPr marL="457200" indent="-457200" algn="just">
              <a:buAutoNum type="alphaLcParenR"/>
            </a:pPr>
            <a:r>
              <a:rPr lang="pt-BR" sz="2000" dirty="0"/>
              <a:t>Execução Extrajudicial da DA </a:t>
            </a:r>
            <a:r>
              <a:rPr lang="mr-IN" sz="2000" dirty="0"/>
              <a:t>–</a:t>
            </a:r>
            <a:r>
              <a:rPr lang="pt-BR" sz="2000" dirty="0"/>
              <a:t> na forma dos </a:t>
            </a:r>
            <a:r>
              <a:rPr lang="pt-BR" sz="2000" dirty="0" err="1"/>
              <a:t>arts</a:t>
            </a:r>
            <a:r>
              <a:rPr lang="pt-BR" sz="2000" dirty="0"/>
              <a:t>. 31 a 38 do Decreto-lei </a:t>
            </a:r>
            <a:r>
              <a:rPr lang="pt-BR" sz="2000" dirty="0" err="1"/>
              <a:t>n</a:t>
            </a:r>
            <a:r>
              <a:rPr lang="pt-BR" sz="2000" dirty="0"/>
              <a:t>. 70 de 1966 (execução de créditos com garantia hipotecária).</a:t>
            </a:r>
          </a:p>
          <a:p>
            <a:pPr marL="457200" indent="-457200" algn="just">
              <a:buAutoNum type="alphaLcParenR"/>
            </a:pPr>
            <a:r>
              <a:rPr lang="pt-BR" sz="2000" dirty="0"/>
              <a:t>mecanismo de execução extrajudicial reconhecido como legítimo pelo STF (vide RE </a:t>
            </a:r>
            <a:r>
              <a:rPr lang="pt-BR" sz="2000" dirty="0" err="1"/>
              <a:t>n</a:t>
            </a:r>
            <a:r>
              <a:rPr lang="pt-BR" sz="2000" dirty="0"/>
              <a:t>. 223.075-1):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852936"/>
            <a:ext cx="7848872" cy="253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998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O PL N. 4.257/19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496944" cy="51125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lphaLcParenR" startAt="3"/>
            </a:pPr>
            <a:r>
              <a:rPr lang="pt-BR" sz="2000" b="1" dirty="0"/>
              <a:t>Aplicação restrita</a:t>
            </a:r>
            <a:r>
              <a:rPr lang="pt-BR" sz="2000" dirty="0"/>
              <a:t> – créditos tributários relativos a Contribuição de Melhoria, IPTU, IPVA, ITR e Taxas devidas em razão da propriedade, usufruto ou posse de bem imóvel – o porquê da restrição (?) – Justificativa: suposta desnecessidade de proteção judicial para proteger direitos do cidadão.</a:t>
            </a:r>
          </a:p>
          <a:p>
            <a:pPr marL="457200" indent="-457200" algn="just">
              <a:buFont typeface="+mj-lt"/>
              <a:buAutoNum type="alphaLcParenR" startAt="3"/>
            </a:pPr>
            <a:r>
              <a:rPr lang="pt-BR" sz="2000" dirty="0"/>
              <a:t>Notificação do Devedor, na forma da citação prevista no CPC ou pelo Cartório de Títulos e Documentos, para: a) pagar; </a:t>
            </a:r>
            <a:r>
              <a:rPr lang="pt-BR" sz="2000" dirty="0" err="1"/>
              <a:t>b</a:t>
            </a:r>
            <a:r>
              <a:rPr lang="pt-BR" sz="2000" dirty="0"/>
              <a:t>) uma vez não efetuado o pagamento nova notificação, para, eventualmente, questionar a penhora ou avaliação (ambas feitas administrativamente) ou o crédito tributário, via embargos (procedimento judicial).</a:t>
            </a:r>
          </a:p>
          <a:p>
            <a:pPr marL="457200" indent="-457200" algn="just">
              <a:buFont typeface="+mj-lt"/>
              <a:buAutoNum type="alphaLcParenR" startAt="3"/>
            </a:pPr>
            <a:r>
              <a:rPr lang="pt-BR" sz="2000" b="1" i="1" dirty="0"/>
              <a:t>alienação realizada também extrajudicialmente</a:t>
            </a:r>
            <a:r>
              <a:rPr lang="pt-BR" sz="2000" dirty="0"/>
              <a:t>, por agente fiduciário ou por órgão da AP com competência para execução de atividades imobiliárias.</a:t>
            </a:r>
          </a:p>
          <a:p>
            <a:pPr marL="457200" indent="-457200" algn="just">
              <a:buAutoNum type="alphaLcParenR" startAt="3"/>
            </a:pPr>
            <a:r>
              <a:rPr lang="pt-BR" sz="2000" dirty="0"/>
              <a:t>regras de prescrição (art. 41- </a:t>
            </a:r>
            <a:r>
              <a:rPr lang="pt-BR" sz="2000" dirty="0" err="1"/>
              <a:t>F</a:t>
            </a:r>
            <a:r>
              <a:rPr lang="pt-BR" sz="2000" dirty="0"/>
              <a:t>, § 2º, art. 41-R e 41-S) </a:t>
            </a:r>
            <a:r>
              <a:rPr lang="mr-IN" sz="2000" dirty="0"/>
              <a:t>–</a:t>
            </a:r>
            <a:r>
              <a:rPr lang="pt-BR" sz="2000" dirty="0"/>
              <a:t> por meio de LO?</a:t>
            </a:r>
          </a:p>
          <a:p>
            <a:pPr marL="457200" indent="-457200" algn="just">
              <a:buAutoNum type="alphaLcParenR" startAt="3"/>
            </a:pPr>
            <a:r>
              <a:rPr lang="pt-BR" sz="2000" dirty="0"/>
              <a:t>desistência de execuções fiscais já em tramitação para adoção da execução fiscal administrativa (a experiência de MG no que tange à </a:t>
            </a:r>
            <a:r>
              <a:rPr lang="pt-BR" sz="2000" dirty="0" err="1"/>
              <a:t>desjudicialização</a:t>
            </a:r>
            <a:r>
              <a:rPr lang="pt-BR" sz="2000" dirty="0"/>
              <a:t>).</a:t>
            </a:r>
          </a:p>
          <a:p>
            <a:pPr marL="457200" indent="-457200" algn="just">
              <a:buAutoNum type="alphaLcParenR" startAt="3"/>
            </a:pPr>
            <a:endParaRPr lang="pt-BR" sz="2000" dirty="0"/>
          </a:p>
          <a:p>
            <a:pPr marL="457200" indent="-457200" algn="just">
              <a:buAutoNum type="alphaLcParenR" startAt="3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0972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pt-BR" sz="3900" dirty="0">
                <a:solidFill>
                  <a:srgbClr val="0000FF"/>
                </a:solidFill>
              </a:rPr>
              <a:t>PL N. 4.257/19 </a:t>
            </a:r>
            <a:r>
              <a:rPr lang="pt-BR" sz="3900" dirty="0" err="1">
                <a:solidFill>
                  <a:srgbClr val="0000FF"/>
                </a:solidFill>
              </a:rPr>
              <a:t>X</a:t>
            </a:r>
            <a:r>
              <a:rPr lang="pt-BR" sz="3900" dirty="0">
                <a:solidFill>
                  <a:srgbClr val="0000FF"/>
                </a:solidFill>
              </a:rPr>
              <a:t> PL 5.080/09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12968" cy="5112568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pt-BR" sz="2000" dirty="0"/>
              <a:t>o atual e recente projeto é mais tímido no que tange ao âmbito de aplicação, mas mais agressivo, já que os atos de alienação seriam feitos extrajudicialmente.</a:t>
            </a:r>
          </a:p>
          <a:p>
            <a:pPr marL="457200" indent="-457200" algn="just">
              <a:buFont typeface="+mj-lt"/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o PL </a:t>
            </a:r>
            <a:r>
              <a:rPr lang="pt-BR" sz="2000" dirty="0" err="1"/>
              <a:t>n</a:t>
            </a:r>
            <a:r>
              <a:rPr lang="pt-BR" sz="2000" dirty="0"/>
              <a:t>. 5.080 previa, na verdade, atos de constrição preparatória e provisória a cargo da Fazenda Pública </a:t>
            </a:r>
            <a:r>
              <a:rPr lang="mr-IN" sz="2000" dirty="0"/>
              <a:t>–</a:t>
            </a:r>
            <a:r>
              <a:rPr lang="pt-BR" sz="2000" dirty="0"/>
              <a:t> execução fiscal a ser ajuizada apenas nos casos de haver constrição prévia (suspensão do ajuizamento </a:t>
            </a:r>
            <a:r>
              <a:rPr lang="mr-IN" sz="2000" dirty="0"/>
              <a:t>–</a:t>
            </a:r>
            <a:r>
              <a:rPr lang="pt-BR" sz="2000" dirty="0"/>
              <a:t> prescrição, semelhante à intercorrente) </a:t>
            </a:r>
            <a:r>
              <a:rPr lang="mr-IN" sz="2000" dirty="0"/>
              <a:t>–</a:t>
            </a:r>
            <a:r>
              <a:rPr lang="pt-BR" sz="2000" dirty="0"/>
              <a:t> muito semelhante à averbação </a:t>
            </a:r>
            <a:r>
              <a:rPr lang="pt-BR" sz="2000" dirty="0" err="1"/>
              <a:t>pré</a:t>
            </a:r>
            <a:r>
              <a:rPr lang="pt-BR" sz="2000" dirty="0"/>
              <a:t>-executória.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postura condizente com a orientação do STJ em relação à prescrição intercorrente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atos de alienação a cargo do Poder Judiciário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/>
              <a:t>aplicação geral a créditos inscritos em DA</a:t>
            </a: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496987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5240</TotalTime>
  <Words>1100</Words>
  <Application>Microsoft Office PowerPoint</Application>
  <PresentationFormat>Apresentação na tela (4:3)</PresentationFormat>
  <Paragraphs>82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Tema do Office</vt:lpstr>
      <vt:lpstr>Personalizar design</vt:lpstr>
      <vt:lpstr>Execução Fiscal Administrativa PL n. 4.257, de 2019</vt:lpstr>
      <vt:lpstr>Antecedentes</vt:lpstr>
      <vt:lpstr>A notória Crise da Execução Fiscal</vt:lpstr>
      <vt:lpstr>Métodos alternativos/extrajudiciais de cobrança dos créditos (em conjunto ou em substituição à EF)</vt:lpstr>
      <vt:lpstr>Atual valoração da EF em relação às possibilidades de cobrança dos créditos: </vt:lpstr>
      <vt:lpstr>O que nos exige essa nova visão sobre a Execução Fiscal?</vt:lpstr>
      <vt:lpstr>O PL N. 4.257/19</vt:lpstr>
      <vt:lpstr>O PL N. 4.257/19</vt:lpstr>
      <vt:lpstr>PL N. 4.257/19 X PL 5.080/09</vt:lpstr>
      <vt:lpstr>Reflexões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Tributário</dc:title>
  <dc:creator>USER</dc:creator>
  <cp:lastModifiedBy>Adriano Dutra</cp:lastModifiedBy>
  <cp:revision>194</cp:revision>
  <dcterms:created xsi:type="dcterms:W3CDTF">2004-09-13T15:24:54Z</dcterms:created>
  <dcterms:modified xsi:type="dcterms:W3CDTF">2019-10-22T13:00:26Z</dcterms:modified>
</cp:coreProperties>
</file>